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91" r:id="rId3"/>
    <p:sldId id="292" r:id="rId4"/>
    <p:sldId id="293" r:id="rId5"/>
    <p:sldId id="294" r:id="rId6"/>
    <p:sldId id="295" r:id="rId7"/>
    <p:sldId id="296" r:id="rId8"/>
    <p:sldId id="298" r:id="rId9"/>
    <p:sldId id="297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7" r:id="rId18"/>
    <p:sldId id="310" r:id="rId19"/>
    <p:sldId id="311" r:id="rId20"/>
    <p:sldId id="309" r:id="rId21"/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4" r:id="rId30"/>
    <p:sldId id="265" r:id="rId31"/>
    <p:sldId id="266" r:id="rId32"/>
    <p:sldId id="267" r:id="rId33"/>
    <p:sldId id="268" r:id="rId34"/>
    <p:sldId id="269" r:id="rId35"/>
    <p:sldId id="270" r:id="rId36"/>
    <p:sldId id="271" r:id="rId37"/>
    <p:sldId id="314" r:id="rId38"/>
    <p:sldId id="326" r:id="rId39"/>
    <p:sldId id="327" r:id="rId40"/>
    <p:sldId id="328" r:id="rId41"/>
    <p:sldId id="323" r:id="rId42"/>
    <p:sldId id="324" r:id="rId43"/>
    <p:sldId id="325" r:id="rId44"/>
    <p:sldId id="329" r:id="rId45"/>
    <p:sldId id="312" r:id="rId46"/>
    <p:sldId id="273" r:id="rId47"/>
    <p:sldId id="274" r:id="rId48"/>
    <p:sldId id="275" r:id="rId49"/>
    <p:sldId id="276" r:id="rId50"/>
    <p:sldId id="277" r:id="rId51"/>
    <p:sldId id="313" r:id="rId52"/>
    <p:sldId id="279" r:id="rId53"/>
    <p:sldId id="280" r:id="rId54"/>
    <p:sldId id="281" r:id="rId55"/>
    <p:sldId id="282" r:id="rId56"/>
    <p:sldId id="283" r:id="rId57"/>
    <p:sldId id="284" r:id="rId58"/>
    <p:sldId id="285" r:id="rId59"/>
    <p:sldId id="286" r:id="rId60"/>
    <p:sldId id="287" r:id="rId61"/>
    <p:sldId id="288" r:id="rId62"/>
    <p:sldId id="289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30" r:id="rId7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009999"/>
    <a:srgbClr val="FF00FF"/>
    <a:srgbClr val="FFFF66"/>
    <a:srgbClr val="66FF99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5" d="100"/>
          <a:sy n="65" d="100"/>
        </p:scale>
        <p:origin x="145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A9203-F343-4295-B0D8-A91C24B2EA1D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85CCF-8DEF-420D-BE27-29A76D3AD2BB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ALERIARB\Downloads\banners_blog_HIMOKI-06.png"/>
          <p:cNvPicPr>
            <a:picLocks noChangeAspect="1" noChangeArrowheads="1"/>
          </p:cNvPicPr>
          <p:nvPr/>
        </p:nvPicPr>
        <p:blipFill>
          <a:blip r:embed="rId2" cstate="print"/>
          <a:srcRect r="201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395536" y="2420888"/>
            <a:ext cx="6408712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400" b="1" dirty="0">
                <a:solidFill>
                  <a:schemeClr val="tx1"/>
                </a:solidFill>
                <a:latin typeface="Caviar Dreams" pitchFamily="34" charset="0"/>
              </a:rPr>
              <a:t>PUBLICIDAD </a:t>
            </a:r>
          </a:p>
          <a:p>
            <a:pPr algn="ctr"/>
            <a:r>
              <a:rPr lang="es-MX" sz="5400" b="1" dirty="0">
                <a:solidFill>
                  <a:schemeClr val="tx1"/>
                </a:solidFill>
                <a:latin typeface="Caviar Dreams" pitchFamily="34" charset="0"/>
              </a:rPr>
              <a:t>BTL</a:t>
            </a:r>
          </a:p>
          <a:p>
            <a:pPr algn="ctr"/>
            <a:r>
              <a:rPr lang="es-MX" sz="1500" b="1" dirty="0">
                <a:solidFill>
                  <a:schemeClr val="tx1"/>
                </a:solidFill>
                <a:latin typeface="Caviar Dreams" pitchFamily="34" charset="0"/>
              </a:rPr>
              <a:t>(</a:t>
            </a:r>
            <a:r>
              <a:rPr lang="es-MX" sz="1500" b="1" dirty="0" err="1">
                <a:solidFill>
                  <a:schemeClr val="tx1"/>
                </a:solidFill>
                <a:latin typeface="Caviar Dreams" pitchFamily="34" charset="0"/>
              </a:rPr>
              <a:t>Below</a:t>
            </a:r>
            <a:r>
              <a:rPr lang="es-MX" sz="1500" b="1" dirty="0">
                <a:solidFill>
                  <a:schemeClr val="tx1"/>
                </a:solidFill>
                <a:latin typeface="Caviar Dreams" pitchFamily="34" charset="0"/>
              </a:rPr>
              <a:t> </a:t>
            </a:r>
            <a:r>
              <a:rPr lang="es-MX" sz="1500" b="1" dirty="0" err="1">
                <a:solidFill>
                  <a:schemeClr val="tx1"/>
                </a:solidFill>
                <a:latin typeface="Caviar Dreams" pitchFamily="34" charset="0"/>
              </a:rPr>
              <a:t>the</a:t>
            </a:r>
            <a:r>
              <a:rPr lang="es-MX" sz="1500" b="1" dirty="0">
                <a:solidFill>
                  <a:schemeClr val="tx1"/>
                </a:solidFill>
                <a:latin typeface="Caviar Dreams" pitchFamily="34" charset="0"/>
              </a:rPr>
              <a:t> Line)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2411760" y="5733256"/>
            <a:ext cx="18758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>
                <a:latin typeface="Century Gothic" pitchFamily="34" charset="0"/>
              </a:rPr>
              <a:t>Grupo : “571”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4644008" y="4818925"/>
            <a:ext cx="2201244" cy="23544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000" b="1" dirty="0">
                <a:latin typeface="Century Gothic" pitchFamily="34" charset="0"/>
              </a:rPr>
              <a:t>Equipo 6</a:t>
            </a:r>
          </a:p>
          <a:p>
            <a:endParaRPr lang="es-MX" sz="20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ES" sz="1500" dirty="0">
                <a:latin typeface="Century Gothic" pitchFamily="34" charset="0"/>
              </a:rPr>
              <a:t>De Martínez Jennifer</a:t>
            </a:r>
            <a:endParaRPr lang="es-MX" sz="15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ES" sz="1500" dirty="0">
                <a:latin typeface="Century Gothic" pitchFamily="34" charset="0"/>
              </a:rPr>
              <a:t>Nava Karla</a:t>
            </a:r>
            <a:endParaRPr lang="es-MX" sz="15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ES" sz="1500" dirty="0">
                <a:latin typeface="Century Gothic" pitchFamily="34" charset="0"/>
              </a:rPr>
              <a:t>Núñez </a:t>
            </a:r>
            <a:r>
              <a:rPr lang="es-ES" sz="1500" dirty="0" err="1">
                <a:latin typeface="Century Gothic" pitchFamily="34" charset="0"/>
              </a:rPr>
              <a:t>Yesenia</a:t>
            </a:r>
            <a:endParaRPr lang="es-MX" sz="15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ES" sz="1500" dirty="0">
                <a:latin typeface="Century Gothic" pitchFamily="34" charset="0"/>
              </a:rPr>
              <a:t>Reyes Valeria</a:t>
            </a:r>
            <a:endParaRPr lang="es-MX" sz="15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ES" sz="1500" dirty="0">
                <a:latin typeface="Century Gothic" pitchFamily="34" charset="0"/>
              </a:rPr>
              <a:t>Sánchez </a:t>
            </a:r>
            <a:r>
              <a:rPr lang="es-ES" sz="1500" dirty="0" err="1">
                <a:latin typeface="Century Gothic" pitchFamily="34" charset="0"/>
              </a:rPr>
              <a:t>Keydi</a:t>
            </a:r>
            <a:endParaRPr lang="es-MX" sz="1500" dirty="0">
              <a:latin typeface="Century Gothic" pitchFamily="34" charset="0"/>
            </a:endParaRPr>
          </a:p>
          <a:p>
            <a:endParaRPr lang="es-MX" sz="1200" dirty="0">
              <a:latin typeface="Century Gothic" pitchFamily="34" charset="0"/>
            </a:endParaRPr>
          </a:p>
          <a:p>
            <a:endParaRPr lang="es-MX" sz="2000" dirty="0">
              <a:latin typeface="Century Gothic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077051" y="4797152"/>
            <a:ext cx="200567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000" b="1" dirty="0">
                <a:latin typeface="Century Gothic" pitchFamily="34" charset="0"/>
              </a:rPr>
              <a:t>Equipo 7</a:t>
            </a:r>
          </a:p>
          <a:p>
            <a:endParaRPr lang="es-MX" sz="20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ES" sz="1500" dirty="0">
                <a:latin typeface="Century Gothic" pitchFamily="34" charset="0"/>
              </a:rPr>
              <a:t>Martin Porfirio</a:t>
            </a:r>
            <a:endParaRPr lang="es-MX" sz="15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ES" sz="1500" dirty="0">
                <a:latin typeface="Century Gothic" pitchFamily="34" charset="0"/>
              </a:rPr>
              <a:t>Moreno </a:t>
            </a:r>
            <a:r>
              <a:rPr lang="es-ES" sz="1500" dirty="0" err="1">
                <a:latin typeface="Century Gothic" pitchFamily="34" charset="0"/>
              </a:rPr>
              <a:t>Joab</a:t>
            </a:r>
            <a:endParaRPr lang="es-MX" sz="15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ES" sz="1500" dirty="0">
                <a:latin typeface="Century Gothic" pitchFamily="34" charset="0"/>
              </a:rPr>
              <a:t>Orozco Alexandra</a:t>
            </a:r>
            <a:endParaRPr lang="es-MX" sz="15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endParaRPr lang="es-MX" sz="15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endParaRPr lang="es-MX" sz="15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4139952" cy="1287966"/>
          </a:xfrm>
          <a:prstGeom prst="flowChartProcess">
            <a:avLst/>
          </a:prstGeom>
          <a:solidFill>
            <a:srgbClr val="66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b="1" dirty="0">
                <a:latin typeface="Caviar Dreams" pitchFamily="34" charset="0"/>
              </a:rPr>
              <a:t>Segmento (Público)</a:t>
            </a:r>
          </a:p>
        </p:txBody>
      </p:sp>
      <p:sp>
        <p:nvSpPr>
          <p:cNvPr id="8" name="7 Proceso"/>
          <p:cNvSpPr/>
          <p:nvPr/>
        </p:nvSpPr>
        <p:spPr>
          <a:xfrm>
            <a:off x="899592" y="2348880"/>
            <a:ext cx="5832648" cy="1296144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s-MX" sz="2000" dirty="0">
                <a:solidFill>
                  <a:schemeClr val="tx1"/>
                </a:solidFill>
                <a:latin typeface="Century Gothic" pitchFamily="34" charset="0"/>
              </a:rPr>
              <a:t>Las personas ya  no compran productos, compran experiencias, las cuales están basadas en sus particulares expectativas. </a:t>
            </a:r>
          </a:p>
          <a:p>
            <a:br>
              <a:rPr lang="es-MX" sz="2000" dirty="0">
                <a:solidFill>
                  <a:schemeClr val="tx1"/>
                </a:solidFill>
                <a:latin typeface="Century Gothic" pitchFamily="34" charset="0"/>
              </a:rPr>
            </a:br>
            <a:endParaRPr lang="es-MX" sz="11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4" name="3 Proceso"/>
          <p:cNvSpPr/>
          <p:nvPr/>
        </p:nvSpPr>
        <p:spPr>
          <a:xfrm>
            <a:off x="2915816" y="3861048"/>
            <a:ext cx="5040560" cy="100811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El BTL procura que sus productos salgan al encuentro del público objetivo. </a:t>
            </a:r>
          </a:p>
          <a:p>
            <a:br>
              <a:rPr lang="es-MX" dirty="0">
                <a:solidFill>
                  <a:schemeClr val="tx1"/>
                </a:solidFill>
                <a:latin typeface="Century Gothic" pitchFamily="34" charset="0"/>
              </a:rPr>
            </a:br>
            <a:endParaRPr lang="es-MX" sz="105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56322" name="Picture 2" descr="http://cl-eureka.wikispaces.com/file/view/erureka_paradero-01.jpg/218299522/800x553/erureka_paradero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88640"/>
            <a:ext cx="2877060" cy="1988840"/>
          </a:xfrm>
          <a:prstGeom prst="rect">
            <a:avLst/>
          </a:prstGeom>
          <a:noFill/>
        </p:spPr>
      </p:pic>
      <p:sp>
        <p:nvSpPr>
          <p:cNvPr id="7" name="6 Proceso"/>
          <p:cNvSpPr/>
          <p:nvPr/>
        </p:nvSpPr>
        <p:spPr>
          <a:xfrm>
            <a:off x="4103440" y="5157192"/>
            <a:ext cx="5040560" cy="1152128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El BTL apuesta a una segmentación más prolija. Su comunicación puede estar dirigida a un segmento específico. </a:t>
            </a:r>
          </a:p>
          <a:p>
            <a:br>
              <a:rPr lang="es-MX" sz="1600" dirty="0">
                <a:solidFill>
                  <a:schemeClr val="tx1"/>
                </a:solidFill>
                <a:latin typeface="Century Gothic" pitchFamily="34" charset="0"/>
              </a:rPr>
            </a:br>
            <a:endParaRPr lang="es-MX" sz="10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56324" name="Picture 4" descr="http://www.tangrampublicidad.es/blog/wp-content/uploads/2013/10/a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941168"/>
            <a:ext cx="2606003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539552" y="404664"/>
            <a:ext cx="7920880" cy="2736304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s-MX" sz="4400" b="1" dirty="0">
                <a:latin typeface="Caviar Dreams" pitchFamily="34" charset="0"/>
              </a:rPr>
              <a:t>EJEMPLOS DE PUBLICIDAD BTL                 Y PRECIOS</a:t>
            </a:r>
            <a:endParaRPr lang="es-MX" sz="4400" dirty="0">
              <a:latin typeface="Caviar Dreams" pitchFamily="34" charset="0"/>
            </a:endParaRPr>
          </a:p>
        </p:txBody>
      </p:sp>
      <p:pic>
        <p:nvPicPr>
          <p:cNvPr id="58370" name="Picture 2" descr="http://1.bp.blogspot.com/-6258zZfxit4/VYn6tjN9X8I/AAAAAAAABck/IwnvMZPBX2Y/s1600/miercoles%2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645024"/>
            <a:ext cx="2713408" cy="1944216"/>
          </a:xfrm>
          <a:prstGeom prst="rect">
            <a:avLst/>
          </a:prstGeom>
          <a:noFill/>
        </p:spPr>
      </p:pic>
      <p:pic>
        <p:nvPicPr>
          <p:cNvPr id="58372" name="Picture 4" descr="http://www.spk.la/wp-content/uploads/2011/07/masejemplosdepublicidadbtlimage16-320x4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861048"/>
            <a:ext cx="1967880" cy="2521347"/>
          </a:xfrm>
          <a:prstGeom prst="rect">
            <a:avLst/>
          </a:prstGeom>
          <a:noFill/>
        </p:spPr>
      </p:pic>
      <p:pic>
        <p:nvPicPr>
          <p:cNvPr id="58374" name="Picture 6" descr="http://www.publiartistas.com/wp-content/uploads/2009/05/fpj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645024"/>
            <a:ext cx="2338403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Proceso"/>
          <p:cNvSpPr/>
          <p:nvPr/>
        </p:nvSpPr>
        <p:spPr>
          <a:xfrm>
            <a:off x="1403648" y="2276872"/>
            <a:ext cx="7056784" cy="4176464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Medio alternativo para generar publicidad.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Es de fácil transportación pues su visibilidad depende de una persona que a través de diferentes trucos o movimientos, genere una atracción visual al público de forma impactante, original y efectiva.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Necesita de personal capacitado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 Está creada para exteriores.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se consigue mayor interactividad en la publicidad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Puede ser transportado fácilmente a las localizaciones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4" name="3 Flecha derecha"/>
          <p:cNvSpPr/>
          <p:nvPr/>
        </p:nvSpPr>
        <p:spPr>
          <a:xfrm>
            <a:off x="0" y="0"/>
            <a:ext cx="4283968" cy="1988840"/>
          </a:xfrm>
          <a:prstGeom prst="rightArrow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b="1" dirty="0">
                <a:solidFill>
                  <a:schemeClr val="tx1"/>
                </a:solidFill>
                <a:latin typeface="Caviar Dreams" pitchFamily="34" charset="0"/>
              </a:rPr>
              <a:t>Flechas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giraflechas.com/giraflechasmedio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4448175" cy="2505076"/>
          </a:xfrm>
          <a:prstGeom prst="rect">
            <a:avLst/>
          </a:prstGeom>
          <a:noFill/>
        </p:spPr>
      </p:pic>
      <p:sp>
        <p:nvSpPr>
          <p:cNvPr id="3" name="2 Flecha derecha"/>
          <p:cNvSpPr/>
          <p:nvPr/>
        </p:nvSpPr>
        <p:spPr>
          <a:xfrm>
            <a:off x="0" y="0"/>
            <a:ext cx="7812360" cy="1988840"/>
          </a:xfrm>
          <a:prstGeom prst="rightArrow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b="1" dirty="0">
                <a:solidFill>
                  <a:schemeClr val="tx1"/>
                </a:solidFill>
                <a:latin typeface="Caviar Dreams" pitchFamily="34" charset="0"/>
              </a:rPr>
              <a:t>BJ publicidad y Gira Flechas</a:t>
            </a:r>
            <a:endParaRPr lang="es-MX" sz="4000" b="1" dirty="0">
              <a:solidFill>
                <a:schemeClr val="tx1"/>
              </a:solidFill>
              <a:latin typeface="Caviar Dreams" pitchFamily="34" charset="0"/>
            </a:endParaRPr>
          </a:p>
        </p:txBody>
      </p:sp>
      <p:pic>
        <p:nvPicPr>
          <p:cNvPr id="59396" name="Picture 4" descr="http://giraflechas.com/ventajas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077072"/>
            <a:ext cx="3968779" cy="25626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5004048" cy="1368152"/>
          </a:xfrm>
          <a:prstGeom prst="flowChartProcess">
            <a:avLst/>
          </a:prstGeom>
          <a:solidFill>
            <a:srgbClr val="66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5400" b="1" dirty="0" err="1">
                <a:latin typeface="Caviar Dreams" pitchFamily="34" charset="0"/>
              </a:rPr>
              <a:t>Coroplast</a:t>
            </a:r>
            <a:endParaRPr lang="es-MX" sz="5400" b="1" dirty="0">
              <a:latin typeface="Caviar Dreams" pitchFamily="34" charset="0"/>
            </a:endParaRPr>
          </a:p>
        </p:txBody>
      </p:sp>
      <p:sp>
        <p:nvSpPr>
          <p:cNvPr id="8" name="7 Proceso"/>
          <p:cNvSpPr/>
          <p:nvPr/>
        </p:nvSpPr>
        <p:spPr>
          <a:xfrm>
            <a:off x="323528" y="2636912"/>
            <a:ext cx="8568952" cy="4005064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De muy fácil uso, resistente y de bajo costo</a:t>
            </a:r>
          </a:p>
          <a:p>
            <a:pPr>
              <a:lnSpc>
                <a:spcPct val="20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Es durable, ecológico, versátil, ligero e impermeable</a:t>
            </a:r>
          </a:p>
          <a:p>
            <a:pPr>
              <a:lnSpc>
                <a:spcPct val="20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Se le imprime serigrafía </a:t>
            </a:r>
          </a:p>
          <a:p>
            <a:pPr>
              <a:lnSpc>
                <a:spcPct val="20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Se utiliza como exhibidores, señalamientos, puntos de venta entre otros</a:t>
            </a:r>
          </a:p>
          <a:p>
            <a:pPr>
              <a:lnSpc>
                <a:spcPct val="20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De fácil manejo en cuanto a  producción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62466" name="Picture 2" descr="http://gandhyspromocionales.com.mx/images/gandhys-coroplas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60648"/>
            <a:ext cx="3090804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4" name="Picture 6" descr="http://www.exyartedigital.com.mx/images/mini-stand-sl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8411" y="4333156"/>
            <a:ext cx="3955589" cy="2524844"/>
          </a:xfrm>
          <a:prstGeom prst="rect">
            <a:avLst/>
          </a:prstGeom>
          <a:noFill/>
        </p:spPr>
      </p:pic>
      <p:pic>
        <p:nvPicPr>
          <p:cNvPr id="63496" name="Picture 8" descr="http://cridia.com/lab/wp-content/uploads/2014/05/senaletica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790787"/>
            <a:ext cx="2664296" cy="2067213"/>
          </a:xfrm>
          <a:prstGeom prst="rect">
            <a:avLst/>
          </a:prstGeom>
          <a:noFill/>
        </p:spPr>
      </p:pic>
      <p:sp>
        <p:nvSpPr>
          <p:cNvPr id="6" name="5 Proceso"/>
          <p:cNvSpPr/>
          <p:nvPr/>
        </p:nvSpPr>
        <p:spPr>
          <a:xfrm>
            <a:off x="0" y="404664"/>
            <a:ext cx="5004048" cy="1368152"/>
          </a:xfrm>
          <a:prstGeom prst="flowChartProcess">
            <a:avLst/>
          </a:prstGeom>
          <a:solidFill>
            <a:srgbClr val="66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5400" b="1" dirty="0" err="1">
                <a:latin typeface="Caviar Dreams" pitchFamily="34" charset="0"/>
              </a:rPr>
              <a:t>Coroplast</a:t>
            </a:r>
            <a:endParaRPr lang="es-MX" sz="5400" b="1" dirty="0">
              <a:latin typeface="Caviar Dreams" pitchFamily="34" charset="0"/>
            </a:endParaRPr>
          </a:p>
        </p:txBody>
      </p:sp>
      <p:sp>
        <p:nvSpPr>
          <p:cNvPr id="8" name="7 Proceso"/>
          <p:cNvSpPr/>
          <p:nvPr/>
        </p:nvSpPr>
        <p:spPr>
          <a:xfrm>
            <a:off x="467544" y="1988840"/>
            <a:ext cx="3888432" cy="2520280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  <a:buFont typeface="Courier New" pitchFamily="49" charset="0"/>
              <a:buChar char="o"/>
            </a:pPr>
            <a:endParaRPr lang="es-ES" sz="2000" i="1" dirty="0">
              <a:solidFill>
                <a:schemeClr val="tx1"/>
              </a:solidFill>
              <a:latin typeface="Century Gothic" pitchFamily="34" charset="0"/>
            </a:endParaRPr>
          </a:p>
          <a:p>
            <a:pPr>
              <a:lnSpc>
                <a:spcPct val="200000"/>
              </a:lnSpc>
              <a:buFont typeface="Courier New" pitchFamily="49" charset="0"/>
              <a:buChar char="o"/>
            </a:pPr>
            <a:r>
              <a:rPr lang="es-ES" sz="2000" i="1" dirty="0">
                <a:solidFill>
                  <a:schemeClr val="tx1"/>
                </a:solidFill>
                <a:latin typeface="Century Gothic" pitchFamily="34" charset="0"/>
              </a:rPr>
              <a:t>Costo: Varía en cuanto a los dpi (calidad fotográfica, rondan en los $400-$500)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>
              <a:lnSpc>
                <a:spcPct val="200000"/>
              </a:lnSpc>
              <a:buFont typeface="Courier New" pitchFamily="49" charset="0"/>
              <a:buChar char="o"/>
            </a:pP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63490" name="Picture 2" descr="http://mlm-s1-p.mlstatic.com/3443-MLM4231198016_042013-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548680"/>
            <a:ext cx="2879601" cy="3650449"/>
          </a:xfrm>
          <a:prstGeom prst="rect">
            <a:avLst/>
          </a:prstGeom>
          <a:noFill/>
        </p:spPr>
      </p:pic>
      <p:pic>
        <p:nvPicPr>
          <p:cNvPr id="63492" name="Picture 4" descr="http://www.ulsinc.com/imgs/gallery/signage/image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653136"/>
            <a:ext cx="2378361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4211960" cy="1224136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s-MX" sz="4400" b="1" dirty="0">
                <a:latin typeface="Caviar Dreams" pitchFamily="34" charset="0"/>
              </a:rPr>
              <a:t>Botargas</a:t>
            </a:r>
            <a:endParaRPr lang="es-MX" sz="4400" dirty="0">
              <a:latin typeface="Caviar Dreams" pitchFamily="34" charset="0"/>
            </a:endParaRPr>
          </a:p>
        </p:txBody>
      </p:sp>
      <p:sp>
        <p:nvSpPr>
          <p:cNvPr id="8" name="7 Proceso"/>
          <p:cNvSpPr/>
          <p:nvPr/>
        </p:nvSpPr>
        <p:spPr>
          <a:xfrm>
            <a:off x="3131841" y="2924944"/>
            <a:ext cx="5832648" cy="3744416"/>
          </a:xfrm>
          <a:prstGeom prst="flowChartProcess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Courier New" pitchFamily="49" charset="0"/>
              <a:buChar char="o"/>
            </a:pPr>
            <a:endParaRPr lang="es-ES" dirty="0">
              <a:solidFill>
                <a:schemeClr val="tx1"/>
              </a:solidFill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Las botargas en México nacieron hace 12 años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Es una de las mejores formas de crear publicidad </a:t>
            </a:r>
            <a:br>
              <a:rPr lang="es-ES" dirty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Cercanía de la gente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Debe tener un diseño divertido y bonito, para llamar la atención.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El tiempo de elaboración y costo depende del diseño, La altura ronda en los 2 metros y el peso de 6 a 20 kilos</a:t>
            </a:r>
            <a:endParaRPr lang="es-MX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endParaRPr lang="es-MX" sz="1200" dirty="0">
              <a:latin typeface="Century Gothic" pitchFamily="34" charset="0"/>
            </a:endParaRPr>
          </a:p>
        </p:txBody>
      </p:sp>
      <p:pic>
        <p:nvPicPr>
          <p:cNvPr id="64514" name="Picture 2" descr="http://www.elagora.com.mx/local/cache-vignettes/L500xH395/640xNxarton39942-e763c.jpg.pagespeed.ic.Z_rIUuMUN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36815"/>
            <a:ext cx="3346977" cy="2644113"/>
          </a:xfrm>
          <a:prstGeom prst="rect">
            <a:avLst/>
          </a:prstGeom>
          <a:noFill/>
        </p:spPr>
      </p:pic>
      <p:pic>
        <p:nvPicPr>
          <p:cNvPr id="64516" name="Picture 4" descr="http://www.sopitas.com/site/wp-content/uploads/2014/09/92-e1411312019920.jpg"/>
          <p:cNvPicPr>
            <a:picLocks noChangeAspect="1" noChangeArrowheads="1"/>
          </p:cNvPicPr>
          <p:nvPr/>
        </p:nvPicPr>
        <p:blipFill>
          <a:blip r:embed="rId3" cstate="print"/>
          <a:srcRect l="26570" r="26181"/>
          <a:stretch>
            <a:fillRect/>
          </a:stretch>
        </p:blipFill>
        <p:spPr bwMode="auto">
          <a:xfrm>
            <a:off x="251520" y="2204864"/>
            <a:ext cx="2600892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332656"/>
            <a:ext cx="4032448" cy="1368152"/>
          </a:xfrm>
          <a:solidFill>
            <a:srgbClr val="009999"/>
          </a:solidFill>
        </p:spPr>
        <p:txBody>
          <a:bodyPr>
            <a:normAutofit/>
          </a:bodyPr>
          <a:lstStyle/>
          <a:p>
            <a:r>
              <a:rPr lang="es-ES" sz="4800" b="1" dirty="0">
                <a:solidFill>
                  <a:schemeClr val="bg1"/>
                </a:solidFill>
                <a:latin typeface="Caviar Dreams" pitchFamily="34" charset="0"/>
              </a:rPr>
              <a:t>Bancas</a:t>
            </a:r>
          </a:p>
        </p:txBody>
      </p:sp>
      <p:pic>
        <p:nvPicPr>
          <p:cNvPr id="4" name="Marcador de contenido 3" descr="LTB BANCAS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8" b="6848"/>
          <a:stretch>
            <a:fillRect/>
          </a:stretch>
        </p:blipFill>
        <p:spPr>
          <a:xfrm>
            <a:off x="323528" y="1772816"/>
            <a:ext cx="3889216" cy="2232248"/>
          </a:xfrm>
        </p:spPr>
      </p:pic>
      <p:pic>
        <p:nvPicPr>
          <p:cNvPr id="5" name="Imagen 4" descr="BTL BANCAS 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581128"/>
            <a:ext cx="4121761" cy="2078048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4644008" y="980728"/>
            <a:ext cx="4277743" cy="286232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buFont typeface="Courier New" pitchFamily="49" charset="0"/>
              <a:buChar char="o"/>
            </a:pPr>
            <a:r>
              <a:rPr lang="es-ES" i="1" dirty="0">
                <a:latin typeface="Century Gothic" pitchFamily="34" charset="0"/>
              </a:rPr>
              <a:t>Medidas de 7x2 pies, 14 pies cuadrados de impacto, con un contrato mínimo de tres meses, son 600 pesos por cada banca mensualmente y solo el primer mes se pagara la instalación. </a:t>
            </a:r>
          </a:p>
          <a:p>
            <a:pPr algn="just">
              <a:buFont typeface="Courier New" pitchFamily="49" charset="0"/>
              <a:buChar char="o"/>
            </a:pPr>
            <a:r>
              <a:rPr lang="es-ES" i="1" dirty="0">
                <a:latin typeface="Century Gothic" pitchFamily="34" charset="0"/>
              </a:rPr>
              <a:t>Incluye: Instalación, material de alta calidad, mantenimiento y permisos necesarios con el ayuntamiento. </a:t>
            </a:r>
            <a:endParaRPr lang="es-ES_tradnl" dirty="0">
              <a:latin typeface="Century Gothic" pitchFamily="34" charset="0"/>
            </a:endParaRPr>
          </a:p>
        </p:txBody>
      </p:sp>
      <p:pic>
        <p:nvPicPr>
          <p:cNvPr id="67586" name="Picture 2" descr="http://www.frogx3.com/wp-content/uploads/2011/05/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77072"/>
            <a:ext cx="3641734" cy="2592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9258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4211960" cy="1224136"/>
          </a:xfrm>
          <a:prstGeom prst="flowChartProcess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s-MX" sz="4400" b="1" dirty="0">
                <a:latin typeface="Caviar Dreams" pitchFamily="34" charset="0"/>
              </a:rPr>
              <a:t>Bardas</a:t>
            </a:r>
            <a:endParaRPr lang="es-MX" sz="4400" dirty="0">
              <a:latin typeface="Caviar Dreams" pitchFamily="34" charset="0"/>
            </a:endParaRPr>
          </a:p>
        </p:txBody>
      </p:sp>
      <p:sp>
        <p:nvSpPr>
          <p:cNvPr id="8" name="7 Proceso"/>
          <p:cNvSpPr/>
          <p:nvPr/>
        </p:nvSpPr>
        <p:spPr>
          <a:xfrm>
            <a:off x="251520" y="1988840"/>
            <a:ext cx="2736304" cy="4536504"/>
          </a:xfrm>
          <a:prstGeom prst="flowChartProcess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buFont typeface="Courier New" pitchFamily="49" charset="0"/>
              <a:buChar char="o"/>
            </a:pPr>
            <a:endParaRPr lang="es-ES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Medio alternativo con el cual se puede tener contacto directo con el consumidor meta en su entorno cotidiano</a:t>
            </a:r>
          </a:p>
          <a:p>
            <a:pPr algn="just">
              <a:buFont typeface="Courier New" pitchFamily="49" charset="0"/>
              <a:buChar char="o"/>
            </a:pPr>
            <a:endParaRPr lang="es-ES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Su impacto será mejor al utilizar materiales de la más alta calidad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endParaRPr lang="es-MX" sz="1200" dirty="0">
              <a:latin typeface="Century Gothic" pitchFamily="34" charset="0"/>
            </a:endParaRPr>
          </a:p>
        </p:txBody>
      </p:sp>
      <p:pic>
        <p:nvPicPr>
          <p:cNvPr id="68610" name="Picture 2" descr="http://www.mediospopulares.com/img_external/galeria/grande/Andreagran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916832"/>
            <a:ext cx="5610225" cy="3924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4211960" cy="1224136"/>
          </a:xfrm>
          <a:prstGeom prst="flowChartProcess">
            <a:avLst/>
          </a:prstGeom>
          <a:solidFill>
            <a:srgbClr val="66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s-MX" sz="4400" b="1" dirty="0">
                <a:latin typeface="Caviar Dreams" pitchFamily="34" charset="0"/>
              </a:rPr>
              <a:t>Bolsas</a:t>
            </a:r>
            <a:endParaRPr lang="es-MX" sz="4400" dirty="0">
              <a:latin typeface="Caviar Dreams" pitchFamily="34" charset="0"/>
            </a:endParaRPr>
          </a:p>
        </p:txBody>
      </p:sp>
      <p:sp>
        <p:nvSpPr>
          <p:cNvPr id="8" name="7 Proceso"/>
          <p:cNvSpPr/>
          <p:nvPr/>
        </p:nvSpPr>
        <p:spPr>
          <a:xfrm>
            <a:off x="395536" y="2276872"/>
            <a:ext cx="8496945" cy="4392488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 err="1">
                <a:solidFill>
                  <a:schemeClr val="tx1"/>
                </a:solidFill>
                <a:latin typeface="Century Gothic" pitchFamily="34" charset="0"/>
              </a:rPr>
              <a:t>Sonuna</a:t>
            </a: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 opción de Publicidad al alcance de todos los Comercios y Empresas.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 Hay variedad en los modelos de las bolsas</a:t>
            </a:r>
            <a:r>
              <a:rPr lang="es-MX" sz="20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Contienen tu Logo, tu imagen o el mensaje que quieras transmitir 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Puedes cambiar por temporada el diseño, las medidas y los colores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Permite que tus Clientes conserven y coleccionen a tu negocio. 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endParaRPr lang="es-MX" sz="1200" dirty="0">
              <a:latin typeface="Century Gothic" pitchFamily="34" charset="0"/>
            </a:endParaRPr>
          </a:p>
        </p:txBody>
      </p:sp>
      <p:pic>
        <p:nvPicPr>
          <p:cNvPr id="69634" name="Picture 2" descr="http://www.yuteoriginal.com/imagenes/portafolio_sori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4624"/>
            <a:ext cx="4010025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5004048" cy="1556792"/>
          </a:xfrm>
          <a:prstGeom prst="flowChartProcess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b="1" dirty="0">
                <a:latin typeface="Caviar Dreams" pitchFamily="34" charset="0"/>
              </a:rPr>
              <a:t>Antecedentes de la Publicidad BTL</a:t>
            </a:r>
          </a:p>
        </p:txBody>
      </p:sp>
      <p:sp>
        <p:nvSpPr>
          <p:cNvPr id="8" name="7 Proceso"/>
          <p:cNvSpPr/>
          <p:nvPr/>
        </p:nvSpPr>
        <p:spPr>
          <a:xfrm>
            <a:off x="2123728" y="2708920"/>
            <a:ext cx="5544616" cy="3744416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Courier New" pitchFamily="49" charset="0"/>
              <a:buChar char="o"/>
            </a:pPr>
            <a:r>
              <a:rPr lang="es-MX" sz="2100" dirty="0">
                <a:solidFill>
                  <a:schemeClr val="tx1"/>
                </a:solidFill>
                <a:latin typeface="Century Gothic" pitchFamily="34" charset="0"/>
              </a:rPr>
              <a:t>Comienza en la década de los 50</a:t>
            </a:r>
          </a:p>
          <a:p>
            <a:pPr algn="just"/>
            <a:r>
              <a:rPr lang="es-MX" sz="21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</a:p>
          <a:p>
            <a:pPr algn="just">
              <a:buFont typeface="Courier New" pitchFamily="49" charset="0"/>
              <a:buChar char="o"/>
            </a:pPr>
            <a:r>
              <a:rPr lang="es-MX" sz="2100" dirty="0">
                <a:solidFill>
                  <a:schemeClr val="tx1"/>
                </a:solidFill>
                <a:latin typeface="Century Gothic" pitchFamily="34" charset="0"/>
              </a:rPr>
              <a:t>Procter &amp; Gamble, utilizó medios no convencionales</a:t>
            </a:r>
          </a:p>
          <a:p>
            <a:pPr algn="just">
              <a:buFont typeface="Courier New" pitchFamily="49" charset="0"/>
              <a:buChar char="o"/>
            </a:pPr>
            <a:endParaRPr lang="es-MX" sz="2100" dirty="0">
              <a:solidFill>
                <a:schemeClr val="tx1"/>
              </a:solidFill>
              <a:latin typeface="Century Gothic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s-MX" sz="2100" dirty="0">
                <a:solidFill>
                  <a:schemeClr val="tx1"/>
                </a:solidFill>
                <a:latin typeface="Century Gothic" pitchFamily="34" charset="0"/>
              </a:rPr>
              <a:t> La “línea”: La división entre la mercadotecnia centrada en la conciencia o la atención y la mercadotecnia centrada en el interés y el deseo.</a:t>
            </a:r>
          </a:p>
          <a:p>
            <a:endParaRPr lang="es-MX" dirty="0"/>
          </a:p>
        </p:txBody>
      </p:sp>
      <p:pic>
        <p:nvPicPr>
          <p:cNvPr id="2050" name="Picture 2" descr="http://brandongaille.com/wp-content/uploads/2013/08/Procter-Gamble-Company-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548680"/>
            <a:ext cx="2736304" cy="16105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BTL BOLSAS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32" b="12532"/>
          <a:stretch>
            <a:fillRect/>
          </a:stretch>
        </p:blipFill>
        <p:spPr>
          <a:xfrm>
            <a:off x="323528" y="548680"/>
            <a:ext cx="7776864" cy="3315566"/>
          </a:xfrm>
        </p:spPr>
      </p:pic>
      <p:pic>
        <p:nvPicPr>
          <p:cNvPr id="5" name="Imagen 4" descr="BOLSAS BT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94163"/>
            <a:ext cx="4762500" cy="25273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5724128" y="4365104"/>
            <a:ext cx="2889250" cy="22159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400" b="1" i="1" dirty="0">
                <a:latin typeface="Century Gothic" pitchFamily="34" charset="0"/>
              </a:rPr>
              <a:t>Precio aprox</a:t>
            </a:r>
            <a:r>
              <a:rPr lang="es-ES" sz="2400" i="1" dirty="0">
                <a:latin typeface="Century Gothic" pitchFamily="34" charset="0"/>
              </a:rPr>
              <a:t>.  </a:t>
            </a:r>
            <a:r>
              <a:rPr lang="es-ES" sz="2400" i="1" dirty="0" err="1">
                <a:latin typeface="Century Gothic" pitchFamily="34" charset="0"/>
              </a:rPr>
              <a:t>Ejemp</a:t>
            </a:r>
            <a:r>
              <a:rPr lang="es-ES" sz="2400" i="1" dirty="0">
                <a:latin typeface="Century Gothic" pitchFamily="34" charset="0"/>
              </a:rPr>
              <a:t>. Bolsas De Papel </a:t>
            </a:r>
            <a:r>
              <a:rPr lang="es-ES" sz="2400" i="1" dirty="0" err="1">
                <a:latin typeface="Century Gothic" pitchFamily="34" charset="0"/>
              </a:rPr>
              <a:t>Kraft</a:t>
            </a:r>
            <a:r>
              <a:rPr lang="es-ES" sz="2400" i="1" dirty="0">
                <a:latin typeface="Century Gothic" pitchFamily="34" charset="0"/>
              </a:rPr>
              <a:t> Impresas, 50.00 </a:t>
            </a:r>
            <a:r>
              <a:rPr lang="es-ES" sz="2400" i="1" dirty="0" err="1">
                <a:latin typeface="Century Gothic" pitchFamily="34" charset="0"/>
              </a:rPr>
              <a:t>Pzas</a:t>
            </a:r>
            <a:r>
              <a:rPr lang="es-ES" sz="2400" i="1" dirty="0">
                <a:latin typeface="Century Gothic" pitchFamily="34" charset="0"/>
              </a:rPr>
              <a:t> Por $350.00</a:t>
            </a:r>
            <a:endParaRPr lang="es-ES_tradnl" sz="2400" dirty="0">
              <a:latin typeface="Century Gothic" pitchFamily="34" charset="0"/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868768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124744"/>
            <a:ext cx="7772400" cy="1470025"/>
          </a:xfrm>
          <a:solidFill>
            <a:srgbClr val="FFFF66"/>
          </a:solidFill>
        </p:spPr>
        <p:txBody>
          <a:bodyPr>
            <a:normAutofit/>
          </a:bodyPr>
          <a:lstStyle/>
          <a:p>
            <a:r>
              <a:rPr lang="es-ES" sz="5400" b="1" dirty="0">
                <a:solidFill>
                  <a:srgbClr val="000000"/>
                </a:solidFill>
                <a:effectLst/>
                <a:latin typeface="Caviar Dreams" pitchFamily="34" charset="0"/>
                <a:ea typeface="Times New Roman"/>
                <a:cs typeface="Arial"/>
              </a:rPr>
              <a:t>PUBLICIDAD MÓVIL </a:t>
            </a:r>
            <a:endParaRPr lang="es-MX" sz="5400" b="1" dirty="0">
              <a:latin typeface="Caviar Dreams" pitchFamily="34" charset="0"/>
            </a:endParaRPr>
          </a:p>
        </p:txBody>
      </p:sp>
      <p:pic>
        <p:nvPicPr>
          <p:cNvPr id="1026" name="Picture 2" descr="http://spinpublicidadmovil.mx/img/home/camion11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711" y="2912011"/>
            <a:ext cx="6216625" cy="310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1231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5266928" cy="1143000"/>
          </a:xfrm>
          <a:solidFill>
            <a:srgbClr val="FFFF66"/>
          </a:solidFill>
        </p:spPr>
        <p:txBody>
          <a:bodyPr/>
          <a:lstStyle/>
          <a:p>
            <a:r>
              <a:rPr lang="es-ES" sz="6000" b="1" dirty="0">
                <a:solidFill>
                  <a:schemeClr val="bg1"/>
                </a:solidFill>
                <a:latin typeface="Caviar Dreams" pitchFamily="34" charset="0"/>
              </a:rPr>
              <a:t>Perifoneo</a:t>
            </a:r>
            <a:r>
              <a:rPr lang="es-ES" b="1" dirty="0">
                <a:solidFill>
                  <a:schemeClr val="bg1"/>
                </a:solidFill>
              </a:rPr>
              <a:t> </a:t>
            </a:r>
            <a:r>
              <a:rPr lang="es-ES" b="1" dirty="0"/>
              <a:t>  </a:t>
            </a:r>
            <a:endParaRPr lang="es-MX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47539"/>
            <a:ext cx="360040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4932040" y="1724030"/>
            <a:ext cx="4032448" cy="480131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400" dirty="0">
                <a:latin typeface="Century Gothic" pitchFamily="34" charset="0"/>
              </a:rPr>
              <a:t>Permite posicionar la marca y eslogan de los clientes por medio de grabaciones 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400" dirty="0">
                <a:latin typeface="Century Gothic" pitchFamily="34" charset="0"/>
              </a:rPr>
              <a:t>Duración de 20 segundos a 1 minuto. 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400" b="1" dirty="0">
                <a:latin typeface="Century Gothic" panose="020B0502020202020204" pitchFamily="34" charset="0"/>
              </a:rPr>
              <a:t>Precio aproximado </a:t>
            </a:r>
            <a:r>
              <a:rPr lang="es-ES" sz="2400" dirty="0">
                <a:latin typeface="Century Gothic" panose="020B0502020202020204" pitchFamily="34" charset="0"/>
              </a:rPr>
              <a:t>150 y 300 la hora</a:t>
            </a:r>
            <a:endParaRPr lang="es-MX" sz="2400" dirty="0">
              <a:latin typeface="Century Gothic" panose="020B0502020202020204" pitchFamily="34" charset="0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622850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04664"/>
            <a:ext cx="4427984" cy="1152128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Caviar Dreams" pitchFamily="34" charset="0"/>
              </a:rPr>
              <a:t>Vallas</a:t>
            </a:r>
            <a:r>
              <a:rPr lang="en-US" b="1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aviar Dreams" pitchFamily="34" charset="0"/>
              </a:rPr>
              <a:t>Móviles</a:t>
            </a:r>
            <a:r>
              <a:rPr lang="en-US" b="1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endParaRPr lang="es-MX" b="1" dirty="0">
              <a:solidFill>
                <a:schemeClr val="bg1"/>
              </a:solidFill>
              <a:latin typeface="Caviar Dreams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7281095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207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04664"/>
            <a:ext cx="6660232" cy="1138138"/>
          </a:xfrm>
          <a:solidFill>
            <a:srgbClr val="FF99CC"/>
          </a:solidFill>
        </p:spPr>
        <p:txBody>
          <a:bodyPr>
            <a:normAutofit fontScale="90000"/>
          </a:bodyPr>
          <a:lstStyle/>
          <a:p>
            <a:pPr algn="l"/>
            <a:br>
              <a:rPr lang="es-ES" sz="4900" b="1" dirty="0">
                <a:solidFill>
                  <a:schemeClr val="bg1"/>
                </a:solidFill>
                <a:latin typeface="Caviar Dreams" pitchFamily="34" charset="0"/>
              </a:rPr>
            </a:br>
            <a:r>
              <a:rPr lang="es-ES" sz="4900" b="1" dirty="0">
                <a:solidFill>
                  <a:schemeClr val="bg1"/>
                </a:solidFill>
                <a:latin typeface="Caviar Dreams" pitchFamily="34" charset="0"/>
              </a:rPr>
              <a:t>Rotulación de autos</a:t>
            </a:r>
            <a:br>
              <a:rPr lang="es-MX" dirty="0"/>
            </a:br>
            <a:endParaRPr lang="es-MX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44824"/>
            <a:ext cx="360489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6" descr="Resultado de imagen para coca cola camion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5" name="4 CuadroTexto"/>
          <p:cNvSpPr txBox="1"/>
          <p:nvPr/>
        </p:nvSpPr>
        <p:spPr>
          <a:xfrm>
            <a:off x="395536" y="1772816"/>
            <a:ext cx="4536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latin typeface="Century Gothic" pitchFamily="34" charset="0"/>
              </a:rPr>
              <a:t>La Rotulación de Autos con vinil no daña la pintura.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latin typeface="Century Gothic" pitchFamily="34" charset="0"/>
              </a:rPr>
              <a:t>Por lo general puede ser removido 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latin typeface="Century Gothic" pitchFamily="34" charset="0"/>
              </a:rPr>
              <a:t> Si el propietario decide añadir un nuevo diseño  o dejar un espacio descubierto con la pintura original.</a:t>
            </a:r>
            <a:endParaRPr lang="es-MX" dirty="0">
              <a:latin typeface="Century Gothic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148064" y="4581128"/>
            <a:ext cx="32403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000" b="1" i="1" dirty="0">
                <a:latin typeface="Century Gothic" pitchFamily="34" charset="0"/>
              </a:rPr>
              <a:t> Precios:</a:t>
            </a:r>
            <a:r>
              <a:rPr lang="es-ES" sz="2000" i="1" dirty="0">
                <a:latin typeface="Century Gothic" pitchFamily="34" charset="0"/>
              </a:rPr>
              <a:t> van desde calco manillas de 10 pesos hasta rotulaciones de arriba de los 2000 pesos</a:t>
            </a:r>
            <a:endParaRPr lang="es-MX" sz="2000" dirty="0">
              <a:latin typeface="Century Gothic" pitchFamily="34" charset="0"/>
            </a:endParaRPr>
          </a:p>
        </p:txBody>
      </p:sp>
      <p:pic>
        <p:nvPicPr>
          <p:cNvPr id="43010" name="Picture 2" descr="http://images.doplim.com.mx/2014/01/09/652cf21f60885e-rotulado-corte-de-vinil-anuncios-lonas-autos-camiones-1336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365104"/>
            <a:ext cx="4075386" cy="237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81386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169517"/>
            <a:ext cx="1619673" cy="1688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76672"/>
            <a:ext cx="5220072" cy="864096"/>
          </a:xfrm>
          <a:solidFill>
            <a:srgbClr val="009999"/>
          </a:solidFill>
        </p:spPr>
        <p:txBody>
          <a:bodyPr>
            <a:normAutofit/>
          </a:bodyPr>
          <a:lstStyle/>
          <a:p>
            <a:r>
              <a:rPr lang="en-US" sz="4800" b="1" dirty="0" err="1">
                <a:solidFill>
                  <a:schemeClr val="bg1"/>
                </a:solidFill>
                <a:latin typeface="Caviar Dreams" pitchFamily="34" charset="0"/>
              </a:rPr>
              <a:t>Ventajas</a:t>
            </a:r>
            <a:endParaRPr lang="es-MX" sz="4800" b="1" dirty="0">
              <a:solidFill>
                <a:schemeClr val="bg1"/>
              </a:solidFill>
              <a:latin typeface="Caviar Dreams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4525963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sz="2000" dirty="0">
                <a:latin typeface="Century Gothic" panose="020B0502020202020204" pitchFamily="34" charset="0"/>
              </a:rPr>
              <a:t>La Rotulación es la herramienta de publicidad más económica y con más impacto visual.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sz="2000" dirty="0">
                <a:latin typeface="Century Gothic" panose="020B0502020202020204" pitchFamily="34" charset="0"/>
              </a:rPr>
              <a:t> Se puede tener un vehículo rotulado estacionado y  estará haciendo publicidad para a una  marca,  servicio y  productos.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sz="2000" dirty="0">
                <a:latin typeface="Century Gothic" panose="020B0502020202020204" pitchFamily="34" charset="0"/>
              </a:rPr>
              <a:t> La inversión es mínima y la respuesta del consumidor es altísima en comparación con otros medios de publicidad.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sz="2000" dirty="0">
                <a:latin typeface="Century Gothic" panose="020B0502020202020204" pitchFamily="34" charset="0"/>
              </a:rPr>
              <a:t> Además existe la ventaja de que el gasto es solo una vez y la publicidad en su vehículo dura por mucho tiempo</a:t>
            </a:r>
            <a:endParaRPr lang="es-MX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4699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76672"/>
            <a:ext cx="8388424" cy="1440160"/>
          </a:xfrm>
          <a:solidFill>
            <a:srgbClr val="66FF66"/>
          </a:solidFill>
        </p:spPr>
        <p:txBody>
          <a:bodyPr>
            <a:norm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Caviar Dreams" pitchFamily="34" charset="0"/>
              </a:rPr>
              <a:t>Publicidad</a:t>
            </a:r>
            <a:r>
              <a:rPr lang="en-US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viar Dreams" pitchFamily="34" charset="0"/>
              </a:rPr>
              <a:t>para</a:t>
            </a:r>
            <a:r>
              <a:rPr lang="en-US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viar Dreams" pitchFamily="34" charset="0"/>
              </a:rPr>
              <a:t>tu</a:t>
            </a:r>
            <a:r>
              <a:rPr lang="en-US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viar Dreams" pitchFamily="34" charset="0"/>
              </a:rPr>
              <a:t>propia</a:t>
            </a:r>
            <a:r>
              <a:rPr lang="en-US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viar Dreams" pitchFamily="34" charset="0"/>
              </a:rPr>
              <a:t>empresa</a:t>
            </a:r>
            <a:r>
              <a:rPr lang="en-US" dirty="0">
                <a:solidFill>
                  <a:schemeClr val="bg1"/>
                </a:solidFill>
                <a:latin typeface="Caviar Dreams" pitchFamily="34" charset="0"/>
              </a:rPr>
              <a:t> (</a:t>
            </a:r>
            <a:r>
              <a:rPr lang="en-US" dirty="0" err="1">
                <a:solidFill>
                  <a:schemeClr val="bg1"/>
                </a:solidFill>
                <a:latin typeface="Caviar Dreams" pitchFamily="34" charset="0"/>
              </a:rPr>
              <a:t>Proovedores</a:t>
            </a:r>
            <a:r>
              <a:rPr lang="en-US" dirty="0">
                <a:solidFill>
                  <a:schemeClr val="bg1"/>
                </a:solidFill>
                <a:latin typeface="Caviar Dreams" pitchFamily="34" charset="0"/>
              </a:rPr>
              <a:t>)</a:t>
            </a:r>
            <a:endParaRPr lang="es-MX" dirty="0">
              <a:solidFill>
                <a:schemeClr val="bg1"/>
              </a:solidFill>
              <a:latin typeface="Caviar Dreams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88839"/>
            <a:ext cx="59055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4792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60648"/>
            <a:ext cx="5436096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sz="4800" b="1" dirty="0" err="1">
                <a:solidFill>
                  <a:schemeClr val="bg1"/>
                </a:solidFill>
                <a:latin typeface="Caviar Dreams" pitchFamily="34" charset="0"/>
              </a:rPr>
              <a:t>Creatividad</a:t>
            </a:r>
            <a:r>
              <a:rPr lang="en-US" dirty="0"/>
              <a:t> </a:t>
            </a:r>
            <a:endParaRPr lang="es-MX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52" y="2132856"/>
            <a:ext cx="4032448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73646"/>
            <a:ext cx="4032448" cy="294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49171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548680"/>
            <a:ext cx="8229600" cy="1143000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b="1" dirty="0" err="1">
                <a:solidFill>
                  <a:schemeClr val="bg1"/>
                </a:solidFill>
                <a:latin typeface="Caviar Dreams" pitchFamily="34" charset="0"/>
              </a:rPr>
              <a:t>Puede</a:t>
            </a:r>
            <a:r>
              <a:rPr lang="en-US" b="1" dirty="0">
                <a:solidFill>
                  <a:schemeClr val="bg1"/>
                </a:solidFill>
                <a:latin typeface="Caviar Dreams" pitchFamily="34" charset="0"/>
              </a:rPr>
              <a:t> ser </a:t>
            </a:r>
            <a:r>
              <a:rPr lang="en-US" b="1" dirty="0" err="1">
                <a:solidFill>
                  <a:schemeClr val="bg1"/>
                </a:solidFill>
                <a:latin typeface="Caviar Dreams" pitchFamily="34" charset="0"/>
              </a:rPr>
              <a:t>sumamente</a:t>
            </a:r>
            <a:r>
              <a:rPr lang="en-US" b="1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aviar Dreams" pitchFamily="34" charset="0"/>
              </a:rPr>
              <a:t>barata</a:t>
            </a:r>
            <a:endParaRPr lang="es-MX" b="1" dirty="0">
              <a:solidFill>
                <a:schemeClr val="bg1"/>
              </a:solidFill>
              <a:latin typeface="Caviar Dreams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360040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463641"/>
            <a:ext cx="4447743" cy="1872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23159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04664"/>
            <a:ext cx="4114800" cy="1143000"/>
          </a:xfrm>
          <a:solidFill>
            <a:srgbClr val="FF99CC"/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Caviar Dreams" pitchFamily="34" charset="0"/>
              </a:rPr>
              <a:t>PRECIOS</a:t>
            </a:r>
            <a:endParaRPr lang="es-MX" b="1" dirty="0">
              <a:solidFill>
                <a:schemeClr val="bg1"/>
              </a:solidFill>
              <a:latin typeface="Caviar Dreams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2404864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endParaRPr lang="es-ES" b="1" dirty="0">
              <a:latin typeface="Century Gothic" panose="020B0502020202020204" pitchFamily="34" charset="0"/>
            </a:endParaRPr>
          </a:p>
          <a:p>
            <a:r>
              <a:rPr lang="es-ES" b="1" dirty="0">
                <a:latin typeface="Century Gothic" panose="020B0502020202020204" pitchFamily="34" charset="0"/>
              </a:rPr>
              <a:t>Precios:</a:t>
            </a:r>
            <a:r>
              <a:rPr lang="es-ES" dirty="0">
                <a:latin typeface="Century Gothic" panose="020B0502020202020204" pitchFamily="34" charset="0"/>
              </a:rPr>
              <a:t> van desde calco manillas de 10 pesos hasta rotulaciones de arriba de los 2000 pesos aproximadamente.</a:t>
            </a:r>
            <a:endParaRPr lang="es-MX" dirty="0">
              <a:latin typeface="Century Gothic" panose="020B050202020202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581128"/>
            <a:ext cx="2376264" cy="206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842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Elipse"/>
          <p:cNvSpPr/>
          <p:nvPr/>
        </p:nvSpPr>
        <p:spPr>
          <a:xfrm>
            <a:off x="2267744" y="1196752"/>
            <a:ext cx="4680520" cy="460851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cxnSp>
        <p:nvCxnSpPr>
          <p:cNvPr id="9" name="8 Conector recto"/>
          <p:cNvCxnSpPr>
            <a:stCxn id="5" idx="2"/>
            <a:endCxn id="5" idx="6"/>
          </p:cNvCxnSpPr>
          <p:nvPr/>
        </p:nvCxnSpPr>
        <p:spPr>
          <a:xfrm>
            <a:off x="2267744" y="3501008"/>
            <a:ext cx="468052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2555776" y="1772816"/>
            <a:ext cx="39604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err="1">
                <a:solidFill>
                  <a:schemeClr val="bg1"/>
                </a:solidFill>
                <a:latin typeface="Caviar Dreams" pitchFamily="34" charset="0"/>
              </a:rPr>
              <a:t>Above</a:t>
            </a:r>
            <a:r>
              <a:rPr lang="es-MX" sz="2800" b="1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r>
              <a:rPr lang="es-MX" sz="2800" b="1" dirty="0" err="1">
                <a:solidFill>
                  <a:schemeClr val="bg1"/>
                </a:solidFill>
                <a:latin typeface="Caviar Dreams" pitchFamily="34" charset="0"/>
              </a:rPr>
              <a:t>The</a:t>
            </a:r>
            <a:r>
              <a:rPr lang="es-MX" sz="2800" b="1" dirty="0">
                <a:solidFill>
                  <a:schemeClr val="bg1"/>
                </a:solidFill>
                <a:latin typeface="Caviar Dreams" pitchFamily="34" charset="0"/>
              </a:rPr>
              <a:t> Line</a:t>
            </a:r>
          </a:p>
          <a:p>
            <a:pPr algn="ctr"/>
            <a:endParaRPr lang="es-MX" sz="2000" dirty="0">
              <a:latin typeface="Century Gothic" pitchFamily="34" charset="0"/>
            </a:endParaRPr>
          </a:p>
          <a:p>
            <a:pPr algn="ctr"/>
            <a:r>
              <a:rPr lang="es-MX" sz="2000" dirty="0">
                <a:latin typeface="Century Gothic" pitchFamily="34" charset="0"/>
              </a:rPr>
              <a:t>Medios de comunicación </a:t>
            </a:r>
            <a:r>
              <a:rPr lang="es-MX" sz="2000" dirty="0" err="1">
                <a:latin typeface="Century Gothic" pitchFamily="34" charset="0"/>
              </a:rPr>
              <a:t>comisiónables</a:t>
            </a:r>
            <a:endParaRPr lang="es-MX" sz="2000" dirty="0">
              <a:latin typeface="Century Gothic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2627784" y="3717032"/>
            <a:ext cx="39604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err="1">
                <a:solidFill>
                  <a:schemeClr val="bg1"/>
                </a:solidFill>
                <a:latin typeface="Caviar Dreams" pitchFamily="34" charset="0"/>
              </a:rPr>
              <a:t>Below</a:t>
            </a:r>
            <a:r>
              <a:rPr lang="es-MX" sz="2800" b="1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r>
              <a:rPr lang="es-MX" sz="2800" b="1" dirty="0" err="1">
                <a:solidFill>
                  <a:schemeClr val="bg1"/>
                </a:solidFill>
                <a:latin typeface="Caviar Dreams" pitchFamily="34" charset="0"/>
              </a:rPr>
              <a:t>The</a:t>
            </a:r>
            <a:r>
              <a:rPr lang="es-MX" sz="2800" b="1" dirty="0">
                <a:solidFill>
                  <a:schemeClr val="bg1"/>
                </a:solidFill>
                <a:latin typeface="Caviar Dreams" pitchFamily="34" charset="0"/>
              </a:rPr>
              <a:t> Line</a:t>
            </a:r>
          </a:p>
          <a:p>
            <a:pPr algn="ctr"/>
            <a:endParaRPr lang="es-MX" sz="2000" dirty="0">
              <a:latin typeface="Century Gothic" pitchFamily="34" charset="0"/>
            </a:endParaRPr>
          </a:p>
          <a:p>
            <a:pPr algn="ctr"/>
            <a:r>
              <a:rPr lang="es-MX" sz="2000" dirty="0">
                <a:latin typeface="Century Gothic" pitchFamily="34" charset="0"/>
              </a:rPr>
              <a:t>Medios de comunicación             no </a:t>
            </a:r>
            <a:r>
              <a:rPr lang="es-MX" sz="2000" dirty="0" err="1">
                <a:latin typeface="Century Gothic" pitchFamily="34" charset="0"/>
              </a:rPr>
              <a:t>comisiónables</a:t>
            </a:r>
            <a:endParaRPr lang="es-MX" sz="2000" dirty="0">
              <a:latin typeface="Century Gothic" pitchFamily="34" charset="0"/>
            </a:endParaRPr>
          </a:p>
        </p:txBody>
      </p:sp>
      <p:pic>
        <p:nvPicPr>
          <p:cNvPr id="50178" name="Picture 2" descr="http://logonoid.com/images/ogilvy-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08827"/>
            <a:ext cx="2448271" cy="1824029"/>
          </a:xfrm>
          <a:prstGeom prst="rect">
            <a:avLst/>
          </a:prstGeom>
          <a:noFill/>
        </p:spPr>
      </p:pic>
      <p:pic>
        <p:nvPicPr>
          <p:cNvPr id="50180" name="Picture 4" descr="http://cdn.lawyerology.com/lawyerology/2012/03/american_express_logo_240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5273034"/>
            <a:ext cx="2777801" cy="1333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mgsweb.ebuga.es/userfiles/1/s/a/l/salva/photos/32767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573016"/>
            <a:ext cx="4572000" cy="302895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60648"/>
            <a:ext cx="8244408" cy="1143000"/>
          </a:xfrm>
          <a:solidFill>
            <a:srgbClr val="FFFF66"/>
          </a:solidFill>
        </p:spPr>
        <p:txBody>
          <a:bodyPr>
            <a:noAutofit/>
          </a:bodyPr>
          <a:lstStyle/>
          <a:p>
            <a:r>
              <a:rPr lang="es-ES" sz="4800" b="1" dirty="0">
                <a:solidFill>
                  <a:schemeClr val="bg1"/>
                </a:solidFill>
                <a:latin typeface="Caviar Dreams" pitchFamily="34" charset="0"/>
              </a:rPr>
              <a:t>PUBLICIDAD  EN CAMIONES</a:t>
            </a:r>
            <a:endParaRPr lang="es-MX" sz="4800" dirty="0">
              <a:solidFill>
                <a:schemeClr val="bg1"/>
              </a:solidFill>
              <a:latin typeface="Caviar Dreams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4356881" cy="3267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73026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941168"/>
            <a:ext cx="1933575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60648"/>
            <a:ext cx="4978896" cy="1143000"/>
          </a:xfrm>
          <a:solidFill>
            <a:srgbClr val="009999"/>
          </a:solidFill>
        </p:spPr>
        <p:txBody>
          <a:bodyPr>
            <a:normAutofit/>
          </a:bodyPr>
          <a:lstStyle/>
          <a:p>
            <a:r>
              <a:rPr lang="en-US" sz="4800" b="1" dirty="0">
                <a:latin typeface="Caviar Dreams" pitchFamily="34" charset="0"/>
              </a:rPr>
              <a:t>VENTAJAS </a:t>
            </a:r>
            <a:endParaRPr lang="es-MX" sz="4800" b="1" dirty="0">
              <a:latin typeface="Caviar Dreams" pitchFamily="34" charset="0"/>
            </a:endParaRPr>
          </a:p>
        </p:txBody>
      </p:sp>
      <p:sp>
        <p:nvSpPr>
          <p:cNvPr id="5" name="2 Marcador de contenido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MX" sz="2800" dirty="0">
                <a:latin typeface="Century Gothic" pitchFamily="34" charset="0"/>
              </a:rPr>
              <a:t>Más de 500,000 impactos al mes x unidad.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MX" sz="2800" dirty="0">
                <a:latin typeface="Century Gothic" pitchFamily="34" charset="0"/>
              </a:rPr>
              <a:t>Amplia cobertura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MX" sz="2800" dirty="0">
                <a:latin typeface="Century Gothic" pitchFamily="34" charset="0"/>
              </a:rPr>
              <a:t>Gran variedad de rutas definidas para cubrir tus necesidades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MX" sz="2800" dirty="0">
                <a:latin typeface="Century Gothic" pitchFamily="34" charset="0"/>
              </a:rPr>
              <a:t>La publicidad en camiones circula de lunes a domingo hasta 16 horas por día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528722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76672"/>
            <a:ext cx="3923928" cy="1143000"/>
          </a:xfrm>
          <a:solidFill>
            <a:srgbClr val="FF99CC"/>
          </a:solidFill>
        </p:spPr>
        <p:txBody>
          <a:bodyPr>
            <a:normAutofit/>
          </a:bodyPr>
          <a:lstStyle/>
          <a:p>
            <a:r>
              <a:rPr lang="en-US" sz="4900" b="1" dirty="0">
                <a:solidFill>
                  <a:schemeClr val="bg1"/>
                </a:solidFill>
                <a:latin typeface="Caviar Dreams" pitchFamily="34" charset="0"/>
              </a:rPr>
              <a:t>CREATIVIDAD</a:t>
            </a:r>
            <a:r>
              <a:rPr lang="en-US" dirty="0"/>
              <a:t> </a:t>
            </a:r>
            <a:endParaRPr lang="es-MX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4984"/>
            <a:ext cx="3857571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2" descr="http://k30.kn3.net/taringa/9/D/3/3/D/5/roteirox3/9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3543300" cy="39243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15343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6363129" cy="443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67584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1143000"/>
          </a:xfrm>
          <a:solidFill>
            <a:srgbClr val="66FF66"/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latin typeface="Caviar Dreams" pitchFamily="34" charset="0"/>
              </a:rPr>
              <a:t>CARACTERÍSTICAS </a:t>
            </a:r>
            <a:br>
              <a:rPr lang="en-US" b="1" dirty="0">
                <a:solidFill>
                  <a:schemeClr val="bg1"/>
                </a:solidFill>
                <a:latin typeface="Caviar Dreams" pitchFamily="34" charset="0"/>
              </a:rPr>
            </a:br>
            <a:r>
              <a:rPr lang="en-US" b="1" dirty="0" err="1">
                <a:solidFill>
                  <a:schemeClr val="bg1"/>
                </a:solidFill>
                <a:latin typeface="Caviar Dreams" pitchFamily="34" charset="0"/>
              </a:rPr>
              <a:t>Tipo</a:t>
            </a:r>
            <a:r>
              <a:rPr lang="en-US" b="1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aviar Dreams" pitchFamily="34" charset="0"/>
              </a:rPr>
              <a:t>medallón</a:t>
            </a:r>
            <a:r>
              <a:rPr lang="en-US" b="1" dirty="0">
                <a:solidFill>
                  <a:schemeClr val="bg1"/>
                </a:solidFill>
                <a:latin typeface="Caviar Dreams" pitchFamily="34" charset="0"/>
              </a:rPr>
              <a:t> y </a:t>
            </a:r>
            <a:r>
              <a:rPr lang="en-US" b="1" dirty="0" err="1">
                <a:solidFill>
                  <a:schemeClr val="bg1"/>
                </a:solidFill>
                <a:latin typeface="Caviar Dreams" pitchFamily="34" charset="0"/>
              </a:rPr>
              <a:t>Tipo</a:t>
            </a:r>
            <a:r>
              <a:rPr lang="en-US" b="1" dirty="0">
                <a:solidFill>
                  <a:schemeClr val="bg1"/>
                </a:solidFill>
                <a:latin typeface="Caviar Dreams" pitchFamily="34" charset="0"/>
              </a:rPr>
              <a:t> semi integral</a:t>
            </a:r>
            <a:endParaRPr lang="es-MX" b="1" dirty="0">
              <a:solidFill>
                <a:schemeClr val="bg1"/>
              </a:solidFill>
              <a:latin typeface="Caviar Dreams" pitchFamily="34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93"/>
          <a:stretch/>
        </p:blipFill>
        <p:spPr bwMode="auto">
          <a:xfrm>
            <a:off x="1115616" y="2204864"/>
            <a:ext cx="6624736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12158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04664"/>
            <a:ext cx="3707904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sz="4800" b="1" dirty="0" err="1">
                <a:solidFill>
                  <a:schemeClr val="bg1"/>
                </a:solidFill>
                <a:latin typeface="Caviar Dreams" pitchFamily="34" charset="0"/>
              </a:rPr>
              <a:t>Precios</a:t>
            </a:r>
            <a:r>
              <a:rPr lang="en-US" dirty="0"/>
              <a:t> </a:t>
            </a:r>
            <a:endParaRPr lang="es-MX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64" y="1844824"/>
            <a:ext cx="843593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60648"/>
            <a:ext cx="2016224" cy="175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95729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04664"/>
            <a:ext cx="7020272" cy="1143000"/>
          </a:xfrm>
          <a:solidFill>
            <a:srgbClr val="FFFF66"/>
          </a:solidFill>
        </p:spPr>
        <p:txBody>
          <a:bodyPr/>
          <a:lstStyle/>
          <a:p>
            <a:r>
              <a:rPr lang="en-US" b="1" dirty="0" err="1">
                <a:solidFill>
                  <a:schemeClr val="bg1"/>
                </a:solidFill>
                <a:latin typeface="Caviar Dreams" pitchFamily="34" charset="0"/>
              </a:rPr>
              <a:t>Más</a:t>
            </a:r>
            <a:r>
              <a:rPr lang="en-US" b="1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aviar Dreams" pitchFamily="34" charset="0"/>
              </a:rPr>
              <a:t>publicidad</a:t>
            </a:r>
            <a:r>
              <a:rPr lang="en-US" b="1" dirty="0">
                <a:solidFill>
                  <a:schemeClr val="bg1"/>
                </a:solidFill>
                <a:latin typeface="Caviar Dreams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aviar Dreams" pitchFamily="34" charset="0"/>
              </a:rPr>
              <a:t>móvil</a:t>
            </a:r>
            <a:endParaRPr lang="es-MX" b="1" dirty="0">
              <a:solidFill>
                <a:schemeClr val="bg1"/>
              </a:solidFill>
              <a:latin typeface="Caviar Dreams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4117479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1844824"/>
            <a:ext cx="3627959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53806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692696"/>
            <a:ext cx="9144000" cy="1938992"/>
          </a:xfrm>
          <a:prstGeom prst="rect">
            <a:avLst/>
          </a:prstGeom>
          <a:solidFill>
            <a:srgbClr val="FF99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6000" b="1" dirty="0">
                <a:solidFill>
                  <a:schemeClr val="bg1"/>
                </a:solidFill>
                <a:latin typeface="Caviar Dreams" pitchFamily="34" charset="0"/>
              </a:rPr>
              <a:t>PUBLICIDAD P.O.P.</a:t>
            </a:r>
          </a:p>
          <a:p>
            <a:pPr algn="ctr"/>
            <a:r>
              <a:rPr lang="es-MX" sz="6000" dirty="0">
                <a:solidFill>
                  <a:schemeClr val="bg1"/>
                </a:solidFill>
                <a:latin typeface="Caviar Dreams" pitchFamily="34" charset="0"/>
              </a:rPr>
              <a:t>(Point of </a:t>
            </a:r>
            <a:r>
              <a:rPr lang="es-MX" sz="6000" dirty="0" err="1">
                <a:solidFill>
                  <a:schemeClr val="bg1"/>
                </a:solidFill>
                <a:latin typeface="Caviar Dreams" pitchFamily="34" charset="0"/>
              </a:rPr>
              <a:t>Purchase</a:t>
            </a:r>
            <a:r>
              <a:rPr lang="es-MX" sz="6000" dirty="0">
                <a:solidFill>
                  <a:schemeClr val="bg1"/>
                </a:solidFill>
                <a:latin typeface="Caviar Dreams" pitchFamily="34" charset="0"/>
              </a:rPr>
              <a:t>)</a:t>
            </a:r>
            <a:endParaRPr lang="es-MX" sz="2000" dirty="0">
              <a:solidFill>
                <a:schemeClr val="bg1"/>
              </a:solidFill>
            </a:endParaRPr>
          </a:p>
        </p:txBody>
      </p:sp>
      <p:pic>
        <p:nvPicPr>
          <p:cNvPr id="82946" name="Picture 2" descr="http://redzillaweb.com/blog/wp-content/uploads/2015/10/mpop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05064"/>
            <a:ext cx="4320480" cy="2433871"/>
          </a:xfrm>
          <a:prstGeom prst="rect">
            <a:avLst/>
          </a:prstGeom>
          <a:noFill/>
        </p:spPr>
      </p:pic>
      <p:pic>
        <p:nvPicPr>
          <p:cNvPr id="82948" name="Picture 4" descr="http://informabtlcdnzone.grupodecomunicac.netdna-cdn.com/wp-content/uploads/2015/03/Material-PO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140968"/>
            <a:ext cx="3449960" cy="34672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7236296" cy="1556792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3600" b="1" dirty="0">
                <a:latin typeface="Caviar Dreams" pitchFamily="34" charset="0"/>
              </a:rPr>
              <a:t>Características de la Publicidad P.O.P.</a:t>
            </a:r>
          </a:p>
        </p:txBody>
      </p:sp>
      <p:sp>
        <p:nvSpPr>
          <p:cNvPr id="8" name="7 Proceso"/>
          <p:cNvSpPr/>
          <p:nvPr/>
        </p:nvSpPr>
        <p:spPr>
          <a:xfrm>
            <a:off x="251520" y="2204864"/>
            <a:ext cx="6264696" cy="4392488"/>
          </a:xfrm>
          <a:prstGeom prst="flowChartProcess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Opera en el momento en que el consumidor decidirá su compra.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Recurre a una gran variedad de objetos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Capacidad de promocionar la venta en el momento crucial en que el consumidor está a punto de decidir que comprar.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Es un instrumento para lograr una segura y verificable renta de las inversiones.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Es importante tomar en cuenta el perfil del cliente objetivo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84994" name="Picture 2" descr="http://s3images.coroflot.com/user_files/individual_files/projects/137215_350991_cover_QoRAqE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2996952"/>
            <a:ext cx="2095500" cy="29622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7236296" cy="1556792"/>
          </a:xfrm>
          <a:prstGeom prst="flowChartProcess">
            <a:avLst/>
          </a:prstGeom>
          <a:solidFill>
            <a:srgbClr val="66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3600" b="1" dirty="0">
                <a:latin typeface="Caviar Dreams" pitchFamily="34" charset="0"/>
              </a:rPr>
              <a:t>Objetivos de la Publicidad P.O.P.</a:t>
            </a:r>
          </a:p>
        </p:txBody>
      </p:sp>
      <p:sp>
        <p:nvSpPr>
          <p:cNvPr id="8" name="7 Proceso"/>
          <p:cNvSpPr/>
          <p:nvPr/>
        </p:nvSpPr>
        <p:spPr>
          <a:xfrm>
            <a:off x="251520" y="2204864"/>
            <a:ext cx="5400600" cy="4392488"/>
          </a:xfrm>
          <a:prstGeom prst="flowChartProcess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Captar la atención del consumidor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err="1">
                <a:solidFill>
                  <a:schemeClr val="tx1"/>
                </a:solidFill>
                <a:latin typeface="Century Gothic" pitchFamily="34" charset="0"/>
              </a:rPr>
              <a:t>Promocionar</a:t>
            </a:r>
            <a:r>
              <a:rPr lang="en-US" sz="20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entury Gothic" pitchFamily="34" charset="0"/>
              </a:rPr>
              <a:t>información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Hacer atractivo el lugar de venta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Generar una permanencia de la marca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Crear un sentimiento de fidelidad por parte de los clientes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Diferenciar nuestro producto o servicio de la competencia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87042" name="Picture 2" descr="http://informabtlcdnzone.grupodecomunicac.netdna-cdn.com/wp-content/uploads/2015/05/8ad3defc87b36bee71068c5f86313a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492896"/>
            <a:ext cx="3099140" cy="3744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5004048" cy="1556792"/>
          </a:xfrm>
          <a:prstGeom prst="flowChartProcess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b="1" dirty="0">
                <a:latin typeface="Caviar Dreams" pitchFamily="34" charset="0"/>
              </a:rPr>
              <a:t>Definición de la Publicidad BTL</a:t>
            </a:r>
          </a:p>
        </p:txBody>
      </p:sp>
      <p:sp>
        <p:nvSpPr>
          <p:cNvPr id="8" name="7 Proceso"/>
          <p:cNvSpPr/>
          <p:nvPr/>
        </p:nvSpPr>
        <p:spPr>
          <a:xfrm>
            <a:off x="179512" y="2924944"/>
            <a:ext cx="5544616" cy="3384376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/>
            <a:endParaRPr lang="es-MX" sz="2400" b="1" dirty="0">
              <a:latin typeface="Caviar Dreams" pitchFamily="34" charset="0"/>
            </a:endParaRPr>
          </a:p>
          <a:p>
            <a:pPr algn="just" fontAlgn="base"/>
            <a:r>
              <a:rPr lang="es-MX" sz="2400" b="1" dirty="0" err="1">
                <a:latin typeface="Caviar Dreams" pitchFamily="34" charset="0"/>
              </a:rPr>
              <a:t>Below</a:t>
            </a:r>
            <a:r>
              <a:rPr lang="es-MX" sz="2400" b="1" dirty="0">
                <a:latin typeface="Caviar Dreams" pitchFamily="34" charset="0"/>
              </a:rPr>
              <a:t> </a:t>
            </a:r>
            <a:r>
              <a:rPr lang="es-MX" sz="2400" b="1" dirty="0" err="1">
                <a:latin typeface="Caviar Dreams" pitchFamily="34" charset="0"/>
              </a:rPr>
              <a:t>The</a:t>
            </a:r>
            <a:r>
              <a:rPr lang="es-MX" sz="2400" b="1" dirty="0">
                <a:latin typeface="Caviar Dreams" pitchFamily="34" charset="0"/>
              </a:rPr>
              <a:t> Line (BTL):</a:t>
            </a:r>
            <a:r>
              <a:rPr lang="es-MX" sz="2400" dirty="0">
                <a:latin typeface="Century Gothic" pitchFamily="34" charset="0"/>
              </a:rPr>
              <a:t> </a:t>
            </a:r>
            <a:r>
              <a:rPr lang="es-ES_tradnl" sz="2400" dirty="0">
                <a:solidFill>
                  <a:schemeClr val="tx1"/>
                </a:solidFill>
                <a:latin typeface="Century Gothic" pitchFamily="34" charset="0"/>
              </a:rPr>
              <a:t>Técnica o estrategia de mercadotecnia que emplea canales de comunicación no masivos, con la finalidad de generar un impulso de compra. Su objetivo es generar programas a corto plazo con resultados cuantificables y medibles.</a:t>
            </a:r>
            <a:r>
              <a:rPr lang="es-MX" sz="2400" dirty="0">
                <a:solidFill>
                  <a:schemeClr val="tx1"/>
                </a:solidFill>
                <a:latin typeface="Century Gothic" pitchFamily="34" charset="0"/>
              </a:rPr>
              <a:t> </a:t>
            </a:r>
          </a:p>
          <a:p>
            <a:pPr fontAlgn="base"/>
            <a:endParaRPr lang="es-MX" dirty="0">
              <a:latin typeface="Century Gothic" pitchFamily="34" charset="0"/>
            </a:endParaRPr>
          </a:p>
          <a:p>
            <a:r>
              <a:rPr lang="es-MX" dirty="0"/>
              <a:t>0</a:t>
            </a:r>
          </a:p>
        </p:txBody>
      </p:sp>
      <p:pic>
        <p:nvPicPr>
          <p:cNvPr id="51202" name="Picture 2" descr="http://innovainternetmx.com/wp-content/uploads/2015/05/Publicidad-BT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04664"/>
            <a:ext cx="3422154" cy="2281436"/>
          </a:xfrm>
          <a:prstGeom prst="rect">
            <a:avLst/>
          </a:prstGeom>
          <a:noFill/>
        </p:spPr>
      </p:pic>
      <p:pic>
        <p:nvPicPr>
          <p:cNvPr id="51204" name="Picture 4" descr="https://i1.wp.com/www.mercadeo.com/67_btl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2483" y="3068960"/>
            <a:ext cx="2563973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Elipse"/>
          <p:cNvSpPr/>
          <p:nvPr/>
        </p:nvSpPr>
        <p:spPr>
          <a:xfrm>
            <a:off x="1907704" y="1207830"/>
            <a:ext cx="5400600" cy="531751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cxnSp>
        <p:nvCxnSpPr>
          <p:cNvPr id="9" name="8 Conector recto"/>
          <p:cNvCxnSpPr>
            <a:stCxn id="5" idx="2"/>
            <a:endCxn id="5" idx="6"/>
          </p:cNvCxnSpPr>
          <p:nvPr/>
        </p:nvCxnSpPr>
        <p:spPr>
          <a:xfrm>
            <a:off x="1907704" y="3866587"/>
            <a:ext cx="54006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2555776" y="2116013"/>
            <a:ext cx="3960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Font typeface="Courier New" pitchFamily="49" charset="0"/>
              <a:buChar char="o"/>
            </a:pPr>
            <a:r>
              <a:rPr lang="es-ES" sz="2800" dirty="0">
                <a:solidFill>
                  <a:schemeClr val="bg1"/>
                </a:solidFill>
                <a:latin typeface="Century Gothic" pitchFamily="34" charset="0"/>
              </a:rPr>
              <a:t>Primera etapa de introducción al mercado</a:t>
            </a:r>
            <a:endParaRPr lang="es-MX" sz="2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2627784" y="4149080"/>
            <a:ext cx="39604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Courier New" pitchFamily="49" charset="0"/>
              <a:buChar char="o"/>
            </a:pPr>
            <a:r>
              <a:rPr lang="es-ES" sz="2400" dirty="0">
                <a:solidFill>
                  <a:schemeClr val="bg1"/>
                </a:solidFill>
                <a:latin typeface="Century Gothic" pitchFamily="34" charset="0"/>
              </a:rPr>
              <a:t>Empresa o producto bien posicionado en el mercado y en una etapa madura o fase institucional</a:t>
            </a:r>
            <a:endParaRPr lang="es-MX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332656"/>
            <a:ext cx="856003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s-MX" sz="3600" b="1" dirty="0">
                <a:solidFill>
                  <a:schemeClr val="bg1"/>
                </a:solidFill>
                <a:latin typeface="Caviar Dreams" pitchFamily="34" charset="0"/>
              </a:rPr>
              <a:t>¿Cuándo es más conveniente utilizarla?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6012160" cy="1556792"/>
          </a:xfrm>
          <a:prstGeom prst="flowChartProcess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b="1" dirty="0">
                <a:latin typeface="Caviar Dreams" pitchFamily="34" charset="0"/>
              </a:rPr>
              <a:t>Punto de Venta</a:t>
            </a:r>
          </a:p>
        </p:txBody>
      </p:sp>
      <p:sp>
        <p:nvSpPr>
          <p:cNvPr id="8" name="7 Proceso"/>
          <p:cNvSpPr/>
          <p:nvPr/>
        </p:nvSpPr>
        <p:spPr>
          <a:xfrm>
            <a:off x="683568" y="2204864"/>
            <a:ext cx="4464496" cy="4320480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buFont typeface="Courier New" pitchFamily="49" charset="0"/>
              <a:buChar char="o"/>
            </a:pPr>
            <a:r>
              <a:rPr lang="es-ES" sz="2400" dirty="0">
                <a:solidFill>
                  <a:schemeClr val="tx1"/>
                </a:solidFill>
                <a:latin typeface="Century Gothic" pitchFamily="34" charset="0"/>
              </a:rPr>
              <a:t>Lugar o local en el que se atiende a clientes presencialmente, ya sea con el fin de vender algún producto físico o para brindar algún tipo de servicio.</a:t>
            </a:r>
            <a:endParaRPr lang="es-MX" sz="24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72706" name="Picture 2" descr="https://s-media-cache-ak0.pinimg.com/736x/4a/40/bb/4a40bb0a96d67f9571d50ce9392322f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564904"/>
            <a:ext cx="2933700" cy="3924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8028384" cy="1556792"/>
          </a:xfrm>
          <a:prstGeom prst="flowChartProcess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5400" b="1" dirty="0">
                <a:latin typeface="Caviar Dreams" pitchFamily="34" charset="0"/>
              </a:rPr>
              <a:t>Importancia del Punto de Venta</a:t>
            </a:r>
            <a:endParaRPr lang="es-MX" sz="5400" b="1" dirty="0">
              <a:latin typeface="Caviar Dreams" pitchFamily="34" charset="0"/>
            </a:endParaRPr>
          </a:p>
        </p:txBody>
      </p:sp>
      <p:sp>
        <p:nvSpPr>
          <p:cNvPr id="8" name="7 Proceso"/>
          <p:cNvSpPr/>
          <p:nvPr/>
        </p:nvSpPr>
        <p:spPr>
          <a:xfrm>
            <a:off x="251520" y="2204864"/>
            <a:ext cx="5328592" cy="4248472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El 70% de las decisiones de compra son tomadas en el Punto de Venta.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Brinda una oportunidad para poder influenciar en los consumidores.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Es un momento decisivo que puede concluir con la transacción de compra venta.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2000" dirty="0">
                <a:solidFill>
                  <a:schemeClr val="tx1"/>
                </a:solidFill>
                <a:latin typeface="Century Gothic" pitchFamily="34" charset="0"/>
              </a:rPr>
              <a:t>Puede construir una relación de largo plazo entre el consumidor y la marca.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83970" name="Picture 2" descr="http://www.marketingdirecto.com/wp-content/uploads/2012/05/compr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996952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8028384" cy="1556792"/>
          </a:xfrm>
          <a:prstGeom prst="flowChartProcess">
            <a:avLst/>
          </a:prstGeom>
          <a:solidFill>
            <a:srgbClr val="66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b="1" dirty="0">
                <a:latin typeface="Caviar Dreams" pitchFamily="34" charset="0"/>
              </a:rPr>
              <a:t>Elementos Visuales que atraen al consumidor al Punto de Venta</a:t>
            </a:r>
          </a:p>
        </p:txBody>
      </p:sp>
      <p:sp>
        <p:nvSpPr>
          <p:cNvPr id="8" name="7 Proceso"/>
          <p:cNvSpPr/>
          <p:nvPr/>
        </p:nvSpPr>
        <p:spPr>
          <a:xfrm>
            <a:off x="251520" y="2204864"/>
            <a:ext cx="8136904" cy="4248472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b="1" dirty="0">
                <a:solidFill>
                  <a:schemeClr val="tx1"/>
                </a:solidFill>
                <a:latin typeface="Century Gothic" pitchFamily="34" charset="0"/>
              </a:rPr>
              <a:t>Aparador</a:t>
            </a: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: Diseño que capture la atención del consumidor.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b="1" dirty="0">
                <a:solidFill>
                  <a:schemeClr val="tx1"/>
                </a:solidFill>
                <a:latin typeface="Century Gothic" pitchFamily="34" charset="0"/>
              </a:rPr>
              <a:t> Decoración</a:t>
            </a: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: El interior del punto de venta tiene que estar acorde con el exterior.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b="1" dirty="0">
                <a:solidFill>
                  <a:schemeClr val="tx1"/>
                </a:solidFill>
                <a:latin typeface="Century Gothic" pitchFamily="34" charset="0"/>
              </a:rPr>
              <a:t>Orden</a:t>
            </a: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: Provee al cliente de interés por querer conocer los productos.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b="1" dirty="0">
                <a:solidFill>
                  <a:schemeClr val="tx1"/>
                </a:solidFill>
                <a:latin typeface="Century Gothic" pitchFamily="34" charset="0"/>
              </a:rPr>
              <a:t>Ofertas: </a:t>
            </a: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El vendedor puede aprovechar la oportunidad para mostrar otros productos.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lvl="0">
              <a:lnSpc>
                <a:spcPct val="150000"/>
              </a:lnSpc>
              <a:buFont typeface="Courier New" pitchFamily="49" charset="0"/>
              <a:buChar char="o"/>
            </a:pPr>
            <a:r>
              <a:rPr lang="es-ES" b="1" dirty="0">
                <a:solidFill>
                  <a:schemeClr val="tx1"/>
                </a:solidFill>
                <a:latin typeface="Century Gothic" pitchFamily="34" charset="0"/>
              </a:rPr>
              <a:t>Ambiente</a:t>
            </a:r>
            <a:r>
              <a:rPr lang="es-ES" dirty="0">
                <a:solidFill>
                  <a:schemeClr val="tx1"/>
                </a:solidFill>
                <a:latin typeface="Century Gothic" pitchFamily="34" charset="0"/>
              </a:rPr>
              <a:t>: Tranquilo, reflejar confianza para que el consumidor tenga la libertad de buscar lo que necesita</a:t>
            </a: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8100392" cy="1556792"/>
          </a:xfrm>
          <a:prstGeom prst="flowChartProcess">
            <a:avLst/>
          </a:prstGeom>
          <a:solidFill>
            <a:srgbClr val="66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3600" b="1" dirty="0">
                <a:latin typeface="Caviar Dreams" pitchFamily="34" charset="0"/>
              </a:rPr>
              <a:t>¿Por qué utilizar la Publicidad P.O.P.?</a:t>
            </a:r>
          </a:p>
        </p:txBody>
      </p:sp>
      <p:sp>
        <p:nvSpPr>
          <p:cNvPr id="8" name="7 Proceso"/>
          <p:cNvSpPr/>
          <p:nvPr/>
        </p:nvSpPr>
        <p:spPr>
          <a:xfrm>
            <a:off x="179512" y="2204864"/>
            <a:ext cx="4104456" cy="864096"/>
          </a:xfrm>
          <a:prstGeom prst="flowChartProcess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Courier New" pitchFamily="49" charset="0"/>
              <a:buChar char="o"/>
            </a:pPr>
            <a:r>
              <a:rPr lang="es-ES" sz="2000" b="1" dirty="0">
                <a:solidFill>
                  <a:schemeClr val="tx1"/>
                </a:solidFill>
                <a:latin typeface="Century Gothic" pitchFamily="34" charset="0"/>
              </a:rPr>
              <a:t>Favorece la compra impulsiva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5" name="4 Proceso"/>
          <p:cNvSpPr/>
          <p:nvPr/>
        </p:nvSpPr>
        <p:spPr>
          <a:xfrm>
            <a:off x="1907704" y="3501008"/>
            <a:ext cx="3168352" cy="792088"/>
          </a:xfrm>
          <a:prstGeom prst="flowChartProcess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Courier New" pitchFamily="49" charset="0"/>
              <a:buChar char="o"/>
            </a:pPr>
            <a:r>
              <a:rPr lang="es-ES" sz="2000" b="1" dirty="0">
                <a:solidFill>
                  <a:schemeClr val="tx1"/>
                </a:solidFill>
                <a:latin typeface="Century Gothic" pitchFamily="34" charset="0"/>
              </a:rPr>
              <a:t>Influencia la compra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9" name="8 Proceso"/>
          <p:cNvSpPr/>
          <p:nvPr/>
        </p:nvSpPr>
        <p:spPr>
          <a:xfrm>
            <a:off x="3131840" y="4509120"/>
            <a:ext cx="4608512" cy="792088"/>
          </a:xfrm>
          <a:prstGeom prst="flowChartProcess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Courier New" pitchFamily="49" charset="0"/>
              <a:buChar char="o"/>
            </a:pPr>
            <a:r>
              <a:rPr lang="es-ES" sz="2000" b="1" dirty="0">
                <a:solidFill>
                  <a:schemeClr val="tx1"/>
                </a:solidFill>
                <a:latin typeface="Century Gothic" pitchFamily="34" charset="0"/>
              </a:rPr>
              <a:t>Mejora la experiencia de compra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0" name="9 Proceso"/>
          <p:cNvSpPr/>
          <p:nvPr/>
        </p:nvSpPr>
        <p:spPr>
          <a:xfrm>
            <a:off x="4716016" y="5661248"/>
            <a:ext cx="3960440" cy="792088"/>
          </a:xfrm>
          <a:prstGeom prst="flowChartProcess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Courier New" pitchFamily="49" charset="0"/>
              <a:buChar char="o"/>
            </a:pPr>
            <a:r>
              <a:rPr lang="es-ES" sz="2000" b="1" dirty="0">
                <a:solidFill>
                  <a:schemeClr val="tx1"/>
                </a:solidFill>
                <a:latin typeface="Century Gothic" pitchFamily="34" charset="0"/>
              </a:rPr>
              <a:t>Destaca la marca frente a la competencia</a:t>
            </a:r>
            <a:endParaRPr lang="es-MX" sz="20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88066" name="Picture 2" descr="http://fixturescloseup.files.wordpress.com/2011/12/harry-potter-pop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365104"/>
            <a:ext cx="2348879" cy="2348880"/>
          </a:xfrm>
          <a:prstGeom prst="rect">
            <a:avLst/>
          </a:prstGeom>
          <a:noFill/>
        </p:spPr>
      </p:pic>
      <p:pic>
        <p:nvPicPr>
          <p:cNvPr id="88068" name="Picture 4" descr="https://s-media-cache-ak0.pinimg.com/736x/8c/25/38/8c2538e5c5dc5aeb4a855e8d0551a1e4.jpg"/>
          <p:cNvPicPr>
            <a:picLocks noChangeAspect="1" noChangeArrowheads="1"/>
          </p:cNvPicPr>
          <p:nvPr/>
        </p:nvPicPr>
        <p:blipFill>
          <a:blip r:embed="rId3" cstate="print"/>
          <a:srcRect b="21098"/>
          <a:stretch>
            <a:fillRect/>
          </a:stretch>
        </p:blipFill>
        <p:spPr bwMode="auto">
          <a:xfrm>
            <a:off x="5292080" y="2204864"/>
            <a:ext cx="3423684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539552" y="404664"/>
            <a:ext cx="7920880" cy="2736304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s-MX" sz="7200" b="1" dirty="0">
                <a:latin typeface="Caviar Dreams" pitchFamily="34" charset="0"/>
              </a:rPr>
              <a:t>PATROCINIOS</a:t>
            </a:r>
            <a:endParaRPr lang="es-MX" sz="7200" dirty="0">
              <a:latin typeface="Caviar Dreams" pitchFamily="34" charset="0"/>
            </a:endParaRPr>
          </a:p>
        </p:txBody>
      </p:sp>
      <p:pic>
        <p:nvPicPr>
          <p:cNvPr id="70658" name="Picture 2" descr="http://www.semanademexico.com/2009/images/sponsor_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356992"/>
            <a:ext cx="5112568" cy="33487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76672"/>
            <a:ext cx="8229600" cy="1143000"/>
          </a:xfrm>
          <a:solidFill>
            <a:srgbClr val="009999"/>
          </a:solidFill>
        </p:spPr>
        <p:txBody>
          <a:bodyPr/>
          <a:lstStyle/>
          <a:p>
            <a:r>
              <a:rPr lang="es-ES_tradnl" b="1" dirty="0">
                <a:solidFill>
                  <a:schemeClr val="bg1"/>
                </a:solidFill>
                <a:latin typeface="Caviar Dreams" pitchFamily="34" charset="0"/>
              </a:rPr>
              <a:t>¿Qué es un patrocinio?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99381"/>
            <a:ext cx="8229600" cy="2437731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es-ES_tradnl" sz="2800" dirty="0">
                <a:latin typeface="Century Gothic" pitchFamily="34" charset="0"/>
              </a:rPr>
              <a:t>Es un convenio o alianza estratégica entre una persona física o jurídica con otra, con el fin de proporcionar la ayuda que se necesite a cambio de que se promueva la marca patrocinadora.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4581128"/>
            <a:ext cx="40894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6213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45886" y="5372438"/>
            <a:ext cx="1698113" cy="13186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2656"/>
            <a:ext cx="4499992" cy="1143000"/>
          </a:xfrm>
          <a:solidFill>
            <a:srgbClr val="FF99CC"/>
          </a:solidFill>
        </p:spPr>
        <p:txBody>
          <a:bodyPr>
            <a:normAutofit/>
          </a:bodyPr>
          <a:lstStyle/>
          <a:p>
            <a:r>
              <a:rPr lang="es-ES_tradnl" sz="5400" b="1" dirty="0">
                <a:solidFill>
                  <a:schemeClr val="bg1"/>
                </a:solidFill>
                <a:latin typeface="Caviar Dreams" pitchFamily="34" charset="0"/>
              </a:rPr>
              <a:t>Ventajas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499176" cy="4205064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s-ES_tradnl" sz="2500" dirty="0">
                <a:latin typeface="Century Gothic" pitchFamily="34" charset="0"/>
              </a:rPr>
              <a:t>Los consumidores proyectan cualidades positivas en la marca.</a:t>
            </a:r>
          </a:p>
          <a:p>
            <a:pPr>
              <a:lnSpc>
                <a:spcPct val="150000"/>
              </a:lnSpc>
            </a:pPr>
            <a:r>
              <a:rPr lang="en-US" sz="2500" dirty="0">
                <a:latin typeface="Century Gothic" pitchFamily="34" charset="0"/>
              </a:rPr>
              <a:t>L</a:t>
            </a:r>
            <a:r>
              <a:rPr lang="es-ES_tradnl" sz="2500" dirty="0">
                <a:latin typeface="Century Gothic" pitchFamily="34" charset="0"/>
              </a:rPr>
              <a:t>a marca se hace presente sin consumir el tiempo del espectador ni causa molestia.</a:t>
            </a:r>
          </a:p>
          <a:p>
            <a:pPr>
              <a:lnSpc>
                <a:spcPct val="150000"/>
              </a:lnSpc>
            </a:pPr>
            <a:r>
              <a:rPr lang="es-ES_tradnl" sz="2500" dirty="0">
                <a:latin typeface="Century Gothic" pitchFamily="34" charset="0"/>
              </a:rPr>
              <a:t>Refuerza el valor social de la empresa.</a:t>
            </a:r>
          </a:p>
          <a:p>
            <a:pPr>
              <a:lnSpc>
                <a:spcPct val="150000"/>
              </a:lnSpc>
            </a:pPr>
            <a:r>
              <a:rPr lang="es-ES_tradnl" sz="2500" dirty="0">
                <a:latin typeface="Century Gothic" pitchFamily="34" charset="0"/>
              </a:rPr>
              <a:t>Facilita que la marca se difunda por medios de comunicación.</a:t>
            </a:r>
          </a:p>
        </p:txBody>
      </p:sp>
    </p:spTree>
    <p:extLst>
      <p:ext uri="{BB962C8B-B14F-4D97-AF65-F5344CB8AC3E}">
        <p14:creationId xmlns:p14="http://schemas.microsoft.com/office/powerpoint/2010/main" val="7315818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2656"/>
            <a:ext cx="4788024" cy="1143000"/>
          </a:xfrm>
          <a:solidFill>
            <a:srgbClr val="66FF66"/>
          </a:solidFill>
        </p:spPr>
        <p:txBody>
          <a:bodyPr>
            <a:normAutofit/>
          </a:bodyPr>
          <a:lstStyle/>
          <a:p>
            <a:r>
              <a:rPr lang="es-ES_tradnl" sz="5400" b="1" dirty="0">
                <a:solidFill>
                  <a:schemeClr val="bg1"/>
                </a:solidFill>
                <a:latin typeface="Caviar Dreams" pitchFamily="34" charset="0"/>
              </a:rPr>
              <a:t>Desventajas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4217"/>
            <a:ext cx="8219256" cy="168478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s-ES_tradnl" sz="2800" dirty="0">
                <a:latin typeface="Century Gothic" pitchFamily="34" charset="0"/>
              </a:rPr>
              <a:t>Marcas reconocidas.</a:t>
            </a:r>
          </a:p>
          <a:p>
            <a:pPr>
              <a:lnSpc>
                <a:spcPct val="150000"/>
              </a:lnSpc>
            </a:pPr>
            <a:r>
              <a:rPr lang="es-ES_tradnl" sz="2800" dirty="0">
                <a:latin typeface="Century Gothic" pitchFamily="34" charset="0"/>
              </a:rPr>
              <a:t>Conlleva riesgos para las dos partes.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3573016"/>
            <a:ext cx="4083730" cy="306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380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2962672" cy="1143000"/>
          </a:xfrm>
          <a:solidFill>
            <a:srgbClr val="FFFF66"/>
          </a:solidFill>
        </p:spPr>
        <p:txBody>
          <a:bodyPr>
            <a:normAutofit/>
          </a:bodyPr>
          <a:lstStyle/>
          <a:p>
            <a:r>
              <a:rPr lang="es-ES_tradnl" sz="5400" b="1" dirty="0">
                <a:solidFill>
                  <a:schemeClr val="bg1"/>
                </a:solidFill>
                <a:latin typeface="Caviar Dreams" pitchFamily="34" charset="0"/>
              </a:rPr>
              <a:t>Tipos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4618856" cy="1756792"/>
          </a:xfrm>
          <a:solidFill>
            <a:srgbClr val="66FF99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lang="es-ES_tradnl" dirty="0">
                <a:latin typeface="Century Gothic" pitchFamily="34" charset="0"/>
              </a:rPr>
              <a:t>Patrocinio cultural.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entury Gothic" pitchFamily="34" charset="0"/>
              </a:rPr>
              <a:t>E</a:t>
            </a:r>
            <a:r>
              <a:rPr lang="es-ES_tradnl" dirty="0" err="1">
                <a:latin typeface="Century Gothic" pitchFamily="34" charset="0"/>
              </a:rPr>
              <a:t>ventos</a:t>
            </a:r>
            <a:r>
              <a:rPr lang="es-ES_tradnl" dirty="0">
                <a:latin typeface="Century Gothic" pitchFamily="34" charset="0"/>
              </a:rPr>
              <a:t> deportivos</a:t>
            </a:r>
            <a:r>
              <a:rPr lang="es-ES_tradnl" dirty="0"/>
              <a:t>.</a:t>
            </a:r>
          </a:p>
          <a:p>
            <a:endParaRPr lang="es-ES_tradnl" dirty="0"/>
          </a:p>
          <a:p>
            <a:pPr marL="0" indent="0">
              <a:buNone/>
            </a:pPr>
            <a:endParaRPr lang="es-ES_trad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5775" y="3661374"/>
            <a:ext cx="3549490" cy="24647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65650" y="3933294"/>
            <a:ext cx="45339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65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4139952" cy="1287966"/>
          </a:xfrm>
          <a:prstGeom prst="flowChartProcess">
            <a:avLst/>
          </a:prstGeom>
          <a:solidFill>
            <a:srgbClr val="66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b="1" dirty="0">
                <a:latin typeface="Caviar Dreams" pitchFamily="34" charset="0"/>
              </a:rPr>
              <a:t>Características de la Publicidad BTL</a:t>
            </a:r>
          </a:p>
        </p:txBody>
      </p:sp>
      <p:sp>
        <p:nvSpPr>
          <p:cNvPr id="8" name="7 Proceso"/>
          <p:cNvSpPr/>
          <p:nvPr/>
        </p:nvSpPr>
        <p:spPr>
          <a:xfrm>
            <a:off x="1043608" y="1844824"/>
            <a:ext cx="7632848" cy="4608512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50000"/>
              </a:lnSpc>
              <a:buFont typeface="Courier New" pitchFamily="49" charset="0"/>
              <a:buChar char="o"/>
            </a:pPr>
            <a:r>
              <a:rPr lang="es-MX" sz="2200" dirty="0">
                <a:solidFill>
                  <a:schemeClr val="tx1"/>
                </a:solidFill>
                <a:latin typeface="Century Gothic" pitchFamily="34" charset="0"/>
              </a:rPr>
              <a:t>Complemento de las campañas ATL para personalizar y segmentar la llegada del mensaje </a:t>
            </a:r>
          </a:p>
          <a:p>
            <a:pPr lvl="0" fontAlgn="base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200" dirty="0" err="1">
                <a:solidFill>
                  <a:schemeClr val="tx1"/>
                </a:solidFill>
                <a:latin typeface="Century Gothic" pitchFamily="34" charset="0"/>
              </a:rPr>
              <a:t>Espontánea</a:t>
            </a:r>
            <a:r>
              <a:rPr lang="es-MX" sz="22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</a:p>
          <a:p>
            <a:pPr lvl="0" fontAlgn="base">
              <a:lnSpc>
                <a:spcPct val="150000"/>
              </a:lnSpc>
              <a:buFont typeface="Courier New" pitchFamily="49" charset="0"/>
              <a:buChar char="o"/>
            </a:pPr>
            <a:r>
              <a:rPr lang="es-MX" sz="2200" dirty="0">
                <a:solidFill>
                  <a:schemeClr val="tx1"/>
                </a:solidFill>
                <a:latin typeface="Century Gothic" pitchFamily="34" charset="0"/>
              </a:rPr>
              <a:t>Se utiliza el marketing directo. </a:t>
            </a:r>
          </a:p>
          <a:p>
            <a:pPr lvl="0" fontAlgn="base">
              <a:lnSpc>
                <a:spcPct val="150000"/>
              </a:lnSpc>
              <a:buFont typeface="Courier New" pitchFamily="49" charset="0"/>
              <a:buChar char="o"/>
            </a:pPr>
            <a:r>
              <a:rPr lang="es-MX" sz="2200" dirty="0">
                <a:solidFill>
                  <a:schemeClr val="tx1"/>
                </a:solidFill>
                <a:latin typeface="Century Gothic" pitchFamily="34" charset="0"/>
              </a:rPr>
              <a:t>Inesperada </a:t>
            </a:r>
          </a:p>
          <a:p>
            <a:pPr lvl="0" fontAlgn="base">
              <a:lnSpc>
                <a:spcPct val="150000"/>
              </a:lnSpc>
              <a:buFont typeface="Courier New" pitchFamily="49" charset="0"/>
              <a:buChar char="o"/>
            </a:pPr>
            <a:r>
              <a:rPr lang="es-MX" sz="2200" dirty="0">
                <a:solidFill>
                  <a:schemeClr val="tx1"/>
                </a:solidFill>
                <a:latin typeface="Century Gothic" pitchFamily="34" charset="0"/>
              </a:rPr>
              <a:t>Capaz de atraer la atención </a:t>
            </a:r>
          </a:p>
          <a:p>
            <a:pPr lvl="0" fontAlgn="base">
              <a:lnSpc>
                <a:spcPct val="150000"/>
              </a:lnSpc>
              <a:buFont typeface="Courier New" pitchFamily="49" charset="0"/>
              <a:buChar char="o"/>
            </a:pPr>
            <a:r>
              <a:rPr lang="es-MX" sz="2200" dirty="0">
                <a:solidFill>
                  <a:schemeClr val="tx1"/>
                </a:solidFill>
                <a:latin typeface="Century Gothic" pitchFamily="34" charset="0"/>
              </a:rPr>
              <a:t>Genera una impresión positiva </a:t>
            </a:r>
          </a:p>
          <a:p>
            <a:pPr lvl="0" fontAlgn="base">
              <a:lnSpc>
                <a:spcPct val="150000"/>
              </a:lnSpc>
              <a:buFont typeface="Courier New" pitchFamily="49" charset="0"/>
              <a:buChar char="o"/>
            </a:pPr>
            <a:r>
              <a:rPr lang="es-MX" sz="2200" dirty="0">
                <a:solidFill>
                  <a:schemeClr val="tx1"/>
                </a:solidFill>
                <a:latin typeface="Century Gothic" pitchFamily="34" charset="0"/>
              </a:rPr>
              <a:t>Utiliza formatos publicitarios caracterizados por su no masividad</a:t>
            </a:r>
          </a:p>
          <a:p>
            <a:endParaRPr lang="es-MX" sz="12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-6935" b="-69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21966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539552" y="404664"/>
            <a:ext cx="7920880" cy="2736304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s-MX" sz="7200" b="1" dirty="0">
                <a:latin typeface="Caviar Dreams" pitchFamily="34" charset="0"/>
              </a:rPr>
              <a:t>STANDS PUBLICITARIOS</a:t>
            </a:r>
            <a:endParaRPr lang="es-MX" sz="7200" dirty="0">
              <a:latin typeface="Caviar Dreams" pitchFamily="34" charset="0"/>
            </a:endParaRPr>
          </a:p>
        </p:txBody>
      </p:sp>
      <p:pic>
        <p:nvPicPr>
          <p:cNvPr id="71684" name="Picture 4" descr="http://www.veintiocho.com/wp-content/uploads/2012/11/veintiocho-sie-hues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933056"/>
            <a:ext cx="3582566" cy="2683668"/>
          </a:xfrm>
          <a:prstGeom prst="rect">
            <a:avLst/>
          </a:prstGeom>
          <a:noFill/>
        </p:spPr>
      </p:pic>
      <p:pic>
        <p:nvPicPr>
          <p:cNvPr id="71682" name="Picture 2" descr="http://www.xn--diseodestandsferias-y3b.com/wp-content/uploads/2015/05/stands-diseno-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429000"/>
            <a:ext cx="3866059" cy="23185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5580112" cy="1143000"/>
          </a:xfrm>
          <a:solidFill>
            <a:srgbClr val="009999"/>
          </a:solidFill>
        </p:spPr>
        <p:txBody>
          <a:bodyPr>
            <a:noAutofit/>
          </a:bodyPr>
          <a:lstStyle/>
          <a:p>
            <a:pPr algn="l"/>
            <a:r>
              <a:rPr lang="en-US" sz="4800" b="1" dirty="0">
                <a:latin typeface="Caviar Dreams" pitchFamily="34" charset="0"/>
                <a:cs typeface="Times New Roman" panose="02020603050405020304" pitchFamily="18" charset="0"/>
              </a:rPr>
              <a:t>Stand </a:t>
            </a:r>
            <a:r>
              <a:rPr lang="en-US" sz="4800" b="1" dirty="0" err="1">
                <a:latin typeface="Caviar Dreams" pitchFamily="34" charset="0"/>
                <a:cs typeface="Times New Roman" panose="02020603050405020304" pitchFamily="18" charset="0"/>
              </a:rPr>
              <a:t>Publicitario</a:t>
            </a:r>
            <a:endParaRPr lang="es-MX" sz="4800" b="1" dirty="0">
              <a:latin typeface="Caviar Dreams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3284984"/>
            <a:ext cx="4680520" cy="2304256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 algn="just">
              <a:buFont typeface="Courier New" pitchFamily="49" charset="0"/>
              <a:buChar char="o"/>
            </a:pPr>
            <a:r>
              <a:rPr lang="es-MX" dirty="0">
                <a:latin typeface="Century Gothic" pitchFamily="34" charset="0"/>
                <a:cs typeface="Times New Roman" panose="02020603050405020304" pitchFamily="18" charset="0"/>
              </a:rPr>
              <a:t>Instalación dentro de un mercado o feria, para la exposición y venta de productos. </a:t>
            </a:r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13314" name="Picture 2" descr="http://www.terra.com.co/y&amp;r-news/img/gal1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132856"/>
            <a:ext cx="3327362" cy="36362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351115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5004048" cy="1143000"/>
          </a:xfrm>
          <a:solidFill>
            <a:srgbClr val="FF99CC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Características</a:t>
            </a:r>
            <a:endParaRPr lang="es-MX" sz="4800" b="1" dirty="0">
              <a:solidFill>
                <a:schemeClr val="bg1"/>
              </a:solidFill>
              <a:latin typeface="Caviar Dreams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85740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MX" sz="3400" b="1" dirty="0">
                <a:latin typeface="Century Gothic" pitchFamily="34" charset="0"/>
                <a:cs typeface="Times New Roman" panose="02020603050405020304" pitchFamily="18" charset="0"/>
              </a:rPr>
              <a:t>Por decoración:</a:t>
            </a:r>
          </a:p>
          <a:p>
            <a:pPr>
              <a:buFont typeface="Courier New" pitchFamily="49" charset="0"/>
              <a:buChar char="o"/>
            </a:pPr>
            <a:r>
              <a:rPr lang="es-MX" sz="2900" dirty="0">
                <a:latin typeface="Century Gothic" pitchFamily="34" charset="0"/>
                <a:cs typeface="Times New Roman" panose="02020603050405020304" pitchFamily="18" charset="0"/>
              </a:rPr>
              <a:t>Rótulos luminosos y expositores (de los productos).</a:t>
            </a:r>
          </a:p>
          <a:p>
            <a:pPr>
              <a:buFont typeface="Courier New" pitchFamily="49" charset="0"/>
              <a:buChar char="o"/>
            </a:pPr>
            <a:r>
              <a:rPr lang="es-MX" sz="2900" dirty="0">
                <a:latin typeface="Century Gothic" pitchFamily="34" charset="0"/>
                <a:cs typeface="Times New Roman" panose="02020603050405020304" pitchFamily="18" charset="0"/>
              </a:rPr>
              <a:t>Pantallas de plasma.</a:t>
            </a:r>
          </a:p>
          <a:p>
            <a:pPr>
              <a:buFont typeface="Courier New" pitchFamily="49" charset="0"/>
              <a:buChar char="o"/>
            </a:pPr>
            <a:r>
              <a:rPr lang="en-US" sz="2900" dirty="0" err="1">
                <a:latin typeface="Century Gothic" pitchFamily="34" charset="0"/>
                <a:cs typeface="Times New Roman" panose="02020603050405020304" pitchFamily="18" charset="0"/>
              </a:rPr>
              <a:t>Tótems</a:t>
            </a:r>
            <a:r>
              <a:rPr lang="en-US" sz="2900" dirty="0">
                <a:latin typeface="Century Gothic" pitchFamily="34" charset="0"/>
                <a:cs typeface="Times New Roman" panose="02020603050405020304" pitchFamily="18" charset="0"/>
              </a:rPr>
              <a:t>.</a:t>
            </a:r>
            <a:endParaRPr lang="es-MX" sz="2900" dirty="0">
              <a:latin typeface="Century Gothic" pitchFamily="34" charset="0"/>
              <a:cs typeface="Times New Roman" panose="02020603050405020304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es-MX" sz="2900" dirty="0">
                <a:latin typeface="Century Gothic" pitchFamily="34" charset="0"/>
                <a:cs typeface="Times New Roman" panose="02020603050405020304" pitchFamily="18" charset="0"/>
              </a:rPr>
              <a:t>Elementos móviles.</a:t>
            </a:r>
          </a:p>
          <a:p>
            <a:pPr>
              <a:buFont typeface="Courier New" pitchFamily="49" charset="0"/>
              <a:buChar char="o"/>
            </a:pPr>
            <a:r>
              <a:rPr lang="es-MX" sz="2900" dirty="0">
                <a:latin typeface="Century Gothic" pitchFamily="34" charset="0"/>
                <a:cs typeface="Times New Roman" panose="02020603050405020304" pitchFamily="18" charset="0"/>
              </a:rPr>
              <a:t>Muebles (antes todo una mesa y sillas) y plantas decorativas.</a:t>
            </a:r>
          </a:p>
          <a:p>
            <a:pPr marL="0" indent="0">
              <a:buNone/>
            </a:pPr>
            <a:endParaRPr lang="es-MX" sz="2900" dirty="0">
              <a:latin typeface="Century Gothic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MX" sz="3100" b="1" dirty="0">
                <a:latin typeface="Century Gothic" pitchFamily="34" charset="0"/>
                <a:cs typeface="Times New Roman" panose="02020603050405020304" pitchFamily="18" charset="0"/>
              </a:rPr>
              <a:t>Por composición:</a:t>
            </a:r>
          </a:p>
          <a:p>
            <a:pPr>
              <a:buFont typeface="Courier New" pitchFamily="49" charset="0"/>
              <a:buChar char="o"/>
            </a:pPr>
            <a:r>
              <a:rPr lang="es-MX" sz="2600" dirty="0">
                <a:latin typeface="Century Gothic" pitchFamily="34" charset="0"/>
                <a:cs typeface="Times New Roman" panose="02020603050405020304" pitchFamily="18" charset="0"/>
              </a:rPr>
              <a:t>Mostrador</a:t>
            </a:r>
          </a:p>
          <a:p>
            <a:pPr>
              <a:buFont typeface="Courier New" pitchFamily="49" charset="0"/>
              <a:buChar char="o"/>
            </a:pPr>
            <a:r>
              <a:rPr lang="es-MX" sz="2600" dirty="0">
                <a:latin typeface="Century Gothic" pitchFamily="34" charset="0"/>
                <a:cs typeface="Times New Roman" panose="02020603050405020304" pitchFamily="18" charset="0"/>
              </a:rPr>
              <a:t>Zona de recepción de visitas, incluyendo una zona más privada para poder realizar ventas.</a:t>
            </a:r>
          </a:p>
          <a:p>
            <a:pPr>
              <a:buFont typeface="Courier New" pitchFamily="49" charset="0"/>
              <a:buChar char="o"/>
            </a:pPr>
            <a:r>
              <a:rPr lang="es-MX" sz="2600" dirty="0">
                <a:latin typeface="Century Gothic" pitchFamily="34" charset="0"/>
                <a:cs typeface="Times New Roman" panose="02020603050405020304" pitchFamily="18" charset="0"/>
              </a:rPr>
              <a:t>Almacén, para guardar productos y material corporativo y promocional. </a:t>
            </a:r>
          </a:p>
          <a:p>
            <a:pPr marL="0" indent="0">
              <a:buNone/>
            </a:pPr>
            <a:endParaRPr lang="es-MX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34310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188750"/>
            <a:ext cx="5544616" cy="5280290"/>
          </a:xfrm>
        </p:spPr>
      </p:pic>
    </p:spTree>
    <p:extLst>
      <p:ext uri="{BB962C8B-B14F-4D97-AF65-F5344CB8AC3E}">
        <p14:creationId xmlns:p14="http://schemas.microsoft.com/office/powerpoint/2010/main" val="31543239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60648"/>
            <a:ext cx="5220072" cy="922114"/>
          </a:xfrm>
          <a:solidFill>
            <a:srgbClr val="66FF66"/>
          </a:solidFill>
        </p:spPr>
        <p:txBody>
          <a:bodyPr>
            <a:normAutofit/>
          </a:bodyPr>
          <a:lstStyle/>
          <a:p>
            <a:r>
              <a:rPr lang="en-US" sz="4800" b="1" dirty="0" err="1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Tipos</a:t>
            </a:r>
            <a:r>
              <a:rPr lang="en-US" sz="4800" b="1" dirty="0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 de Stands</a:t>
            </a:r>
            <a:endParaRPr lang="es-MX" sz="4800" b="1" dirty="0">
              <a:solidFill>
                <a:schemeClr val="bg1"/>
              </a:solidFill>
              <a:latin typeface="Caviar Dreams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51917"/>
            <a:ext cx="8229600" cy="4929411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3000" b="1" dirty="0">
                <a:latin typeface="Century Gothic" pitchFamily="34" charset="0"/>
                <a:cs typeface="Times New Roman" panose="02020603050405020304" pitchFamily="18" charset="0"/>
              </a:rPr>
              <a:t>Stand Portátil</a:t>
            </a:r>
          </a:p>
          <a:p>
            <a:pPr marL="0" indent="0"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  <a:cs typeface="Times New Roman" panose="02020603050405020304" pitchFamily="18" charset="0"/>
              </a:rPr>
              <a:t>Básicamente se trata de un soporte gráfico fácilmente transportable. </a:t>
            </a:r>
          </a:p>
          <a:p>
            <a:pPr marL="0" indent="0">
              <a:buNone/>
            </a:pPr>
            <a:r>
              <a:rPr lang="es-MX" sz="3000" b="1" dirty="0">
                <a:latin typeface="Century Gothic" pitchFamily="34" charset="0"/>
                <a:cs typeface="Times New Roman" panose="02020603050405020304" pitchFamily="18" charset="0"/>
              </a:rPr>
              <a:t>Stand Modular</a:t>
            </a:r>
          </a:p>
          <a:p>
            <a:pPr marL="0" indent="0" algn="just"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  <a:cs typeface="Times New Roman" panose="02020603050405020304" pitchFamily="18" charset="0"/>
              </a:rPr>
              <a:t>Estructuras de aluminio con paneles plastificados. Aportan un coste bajo y una versatilidad de implantación óptima. Son uniformes cromáticamente y normalmente de reducidas dimensiones.</a:t>
            </a:r>
          </a:p>
          <a:p>
            <a:pPr marL="0" indent="0">
              <a:buNone/>
            </a:pPr>
            <a:r>
              <a:rPr lang="es-MX" sz="2600" b="1" dirty="0">
                <a:latin typeface="Century Gothic" pitchFamily="34" charset="0"/>
                <a:cs typeface="Times New Roman" panose="02020603050405020304" pitchFamily="18" charset="0"/>
              </a:rPr>
              <a:t>Stand de Diseño Libre</a:t>
            </a:r>
          </a:p>
          <a:p>
            <a:pPr marL="0" indent="0"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  <a:cs typeface="Times New Roman" panose="02020603050405020304" pitchFamily="18" charset="0"/>
              </a:rPr>
              <a:t>Proyecto global en el que no hay limitaciones a la creatividad. Conseguimos captar la atención del cliente y distinguirnos de nuestros competidores. </a:t>
            </a:r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1710080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5724128" cy="1143000"/>
          </a:xfrm>
          <a:solidFill>
            <a:srgbClr val="66FF99"/>
          </a:solidFill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Stands </a:t>
            </a:r>
            <a:r>
              <a:rPr lang="en-US" sz="4800" b="1" dirty="0" err="1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Portátil</a:t>
            </a:r>
            <a:endParaRPr lang="es-MX" sz="4800" b="1" dirty="0">
              <a:solidFill>
                <a:schemeClr val="bg1"/>
              </a:solidFill>
              <a:latin typeface="Caviar Dreams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02" y="1600200"/>
            <a:ext cx="3184195" cy="4525963"/>
          </a:xfrm>
        </p:spPr>
      </p:pic>
      <p:pic>
        <p:nvPicPr>
          <p:cNvPr id="6" name="5 Marcador de contenido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820" y="1600200"/>
            <a:ext cx="2135360" cy="4525963"/>
          </a:xfrm>
        </p:spPr>
      </p:pic>
    </p:spTree>
    <p:extLst>
      <p:ext uri="{BB962C8B-B14F-4D97-AF65-F5344CB8AC3E}">
        <p14:creationId xmlns:p14="http://schemas.microsoft.com/office/powerpoint/2010/main" val="247907662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64088" y="1124744"/>
            <a:ext cx="3693096" cy="1368152"/>
          </a:xfrm>
          <a:solidFill>
            <a:srgbClr val="FFFF66"/>
          </a:solidFill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Stands Modular</a:t>
            </a:r>
            <a:endParaRPr lang="es-MX" b="1" dirty="0">
              <a:solidFill>
                <a:schemeClr val="bg1"/>
              </a:solidFill>
              <a:latin typeface="Caviar Dreams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4824536" cy="3217965"/>
          </a:xfrm>
        </p:spPr>
      </p:pic>
      <p:pic>
        <p:nvPicPr>
          <p:cNvPr id="6" name="5 Marcador de contenido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501008"/>
            <a:ext cx="5219608" cy="3240360"/>
          </a:xfrm>
        </p:spPr>
      </p:pic>
    </p:spTree>
    <p:extLst>
      <p:ext uri="{BB962C8B-B14F-4D97-AF65-F5344CB8AC3E}">
        <p14:creationId xmlns:p14="http://schemas.microsoft.com/office/powerpoint/2010/main" val="8767830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88640"/>
            <a:ext cx="8172400" cy="1008112"/>
          </a:xfrm>
          <a:solidFill>
            <a:srgbClr val="FF00FF"/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Stands de </a:t>
            </a:r>
            <a:r>
              <a:rPr lang="en-US" b="1" dirty="0" err="1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Diseño</a:t>
            </a:r>
            <a:r>
              <a:rPr lang="en-US" b="1" dirty="0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Libre</a:t>
            </a:r>
            <a:endParaRPr lang="es-MX" b="1" dirty="0">
              <a:solidFill>
                <a:schemeClr val="bg1"/>
              </a:solidFill>
              <a:latin typeface="Caviar Dreams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3744416" cy="2796755"/>
          </a:xfrm>
        </p:spPr>
      </p:pic>
      <p:pic>
        <p:nvPicPr>
          <p:cNvPr id="6" name="5 Marcador de contenido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861048"/>
            <a:ext cx="4392488" cy="2808312"/>
          </a:xfrm>
        </p:spPr>
      </p:pic>
      <p:pic>
        <p:nvPicPr>
          <p:cNvPr id="7" name="3 Marcador de contenido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12776"/>
            <a:ext cx="4134926" cy="304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3168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4499992" cy="1143000"/>
          </a:xfrm>
          <a:solidFill>
            <a:srgbClr val="009999"/>
          </a:solidFill>
        </p:spPr>
        <p:txBody>
          <a:bodyPr/>
          <a:lstStyle/>
          <a:p>
            <a:r>
              <a:rPr lang="en-US" b="1" dirty="0" err="1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Costos</a:t>
            </a:r>
            <a:r>
              <a:rPr lang="en-US" b="1" dirty="0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 Stands</a:t>
            </a:r>
            <a:endParaRPr lang="es-MX" b="1" dirty="0">
              <a:solidFill>
                <a:schemeClr val="bg1"/>
              </a:solidFill>
              <a:latin typeface="Caviar Dreams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1560" y="2852936"/>
            <a:ext cx="8229600" cy="356125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Costo por m² </a:t>
            </a:r>
            <a:r>
              <a:rPr lang="es-MX" sz="2800" b="1" dirty="0">
                <a:latin typeface="Century Gothic" pitchFamily="34" charset="0"/>
              </a:rPr>
              <a:t>| $6,925.00 MXN</a:t>
            </a:r>
            <a:endParaRPr lang="es-MX" sz="2800" dirty="0"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Esquina </a:t>
            </a:r>
            <a:r>
              <a:rPr lang="es-MX" sz="2800" b="1" dirty="0">
                <a:latin typeface="Century Gothic" pitchFamily="34" charset="0"/>
              </a:rPr>
              <a:t>|</a:t>
            </a:r>
            <a:r>
              <a:rPr lang="es-MX" sz="2800" dirty="0">
                <a:latin typeface="Century Gothic" pitchFamily="34" charset="0"/>
              </a:rPr>
              <a:t> Costo adicional:</a:t>
            </a:r>
            <a:r>
              <a:rPr lang="es-MX" sz="2800" b="1" dirty="0">
                <a:latin typeface="Century Gothic" pitchFamily="34" charset="0"/>
              </a:rPr>
              <a:t> 7,208 .00 MXN</a:t>
            </a:r>
            <a:endParaRPr lang="es-MX" sz="2800" dirty="0"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Península</a:t>
            </a:r>
            <a:r>
              <a:rPr lang="es-MX" sz="2800" b="1" dirty="0">
                <a:latin typeface="Century Gothic" pitchFamily="34" charset="0"/>
              </a:rPr>
              <a:t> |</a:t>
            </a:r>
            <a:r>
              <a:rPr lang="es-MX" sz="2800" dirty="0">
                <a:latin typeface="Century Gothic" pitchFamily="34" charset="0"/>
              </a:rPr>
              <a:t> Costo adicional:</a:t>
            </a:r>
            <a:r>
              <a:rPr lang="es-MX" sz="2800" b="1" dirty="0">
                <a:latin typeface="Century Gothic" pitchFamily="34" charset="0"/>
              </a:rPr>
              <a:t> 10,812.00 MXN</a:t>
            </a:r>
            <a:endParaRPr lang="es-MX" sz="2800" dirty="0"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Isla </a:t>
            </a:r>
            <a:r>
              <a:rPr lang="es-MX" sz="2800" b="1" dirty="0">
                <a:latin typeface="Century Gothic" pitchFamily="34" charset="0"/>
              </a:rPr>
              <a:t>|</a:t>
            </a:r>
            <a:r>
              <a:rPr lang="es-MX" sz="2800" dirty="0">
                <a:latin typeface="Century Gothic" pitchFamily="34" charset="0"/>
              </a:rPr>
              <a:t> Costo adicional:</a:t>
            </a:r>
            <a:r>
              <a:rPr lang="es-MX" sz="2800" b="1" dirty="0">
                <a:latin typeface="Century Gothic" pitchFamily="34" charset="0"/>
              </a:rPr>
              <a:t> 14,416.00 MXN</a:t>
            </a:r>
            <a:endParaRPr lang="es-MX" sz="28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565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4572000" cy="1512168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s-MX" sz="3200" b="1" dirty="0">
                <a:latin typeface="Caviar Dreams" pitchFamily="34" charset="0"/>
              </a:rPr>
              <a:t>Estrategias de la publicidad y comercialización BTL</a:t>
            </a:r>
            <a:endParaRPr lang="es-MX" sz="3200" dirty="0">
              <a:latin typeface="Caviar Dreams" pitchFamily="34" charset="0"/>
            </a:endParaRPr>
          </a:p>
        </p:txBody>
      </p:sp>
      <p:sp>
        <p:nvSpPr>
          <p:cNvPr id="8" name="7 Proceso"/>
          <p:cNvSpPr/>
          <p:nvPr/>
        </p:nvSpPr>
        <p:spPr>
          <a:xfrm>
            <a:off x="1331640" y="2132856"/>
            <a:ext cx="7488832" cy="4248472"/>
          </a:xfrm>
          <a:prstGeom prst="flowChartProcess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buFont typeface="Courier New" pitchFamily="49" charset="0"/>
              <a:buChar char="o"/>
            </a:pP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Campañas</a:t>
            </a:r>
            <a:r>
              <a:rPr lang="en-US" sz="3000" dirty="0">
                <a:solidFill>
                  <a:schemeClr val="tx1"/>
                </a:solidFill>
                <a:latin typeface="Century Gothic" pitchFamily="34" charset="0"/>
              </a:rPr>
              <a:t> de </a:t>
            </a: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corta</a:t>
            </a:r>
            <a:r>
              <a:rPr lang="en-US" sz="30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duración</a:t>
            </a:r>
            <a:endParaRPr lang="es-MX" sz="3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 fontAlgn="base">
              <a:buFont typeface="Courier New" pitchFamily="49" charset="0"/>
              <a:buChar char="o"/>
            </a:pP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Promociones</a:t>
            </a:r>
            <a:r>
              <a:rPr lang="en-US" sz="3000" dirty="0">
                <a:solidFill>
                  <a:schemeClr val="tx1"/>
                </a:solidFill>
                <a:latin typeface="Century Gothic" pitchFamily="34" charset="0"/>
              </a:rPr>
              <a:t> de </a:t>
            </a: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venta</a:t>
            </a:r>
            <a:endParaRPr lang="es-MX" sz="3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 fontAlgn="base">
              <a:buFont typeface="Courier New" pitchFamily="49" charset="0"/>
              <a:buChar char="o"/>
            </a:pPr>
            <a:r>
              <a:rPr lang="en-US" sz="3000" dirty="0">
                <a:solidFill>
                  <a:schemeClr val="tx1"/>
                </a:solidFill>
                <a:latin typeface="Century Gothic" pitchFamily="34" charset="0"/>
              </a:rPr>
              <a:t>Marketing </a:t>
            </a: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directo</a:t>
            </a:r>
            <a:endParaRPr lang="es-MX" sz="3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 fontAlgn="base">
              <a:buFont typeface="Courier New" pitchFamily="49" charset="0"/>
              <a:buChar char="o"/>
            </a:pP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Medios</a:t>
            </a:r>
            <a:r>
              <a:rPr lang="en-US" sz="30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impresos</a:t>
            </a:r>
            <a:endParaRPr lang="es-MX" sz="3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 fontAlgn="base">
              <a:buFont typeface="Courier New" pitchFamily="49" charset="0"/>
              <a:buChar char="o"/>
            </a:pP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Incentivos</a:t>
            </a:r>
            <a:r>
              <a:rPr lang="en-US" sz="30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inmediatos</a:t>
            </a:r>
            <a:endParaRPr lang="es-MX" sz="3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 fontAlgn="base">
              <a:buFont typeface="Courier New" pitchFamily="49" charset="0"/>
              <a:buChar char="o"/>
            </a:pPr>
            <a:r>
              <a:rPr lang="en-US" sz="3000" dirty="0">
                <a:solidFill>
                  <a:schemeClr val="tx1"/>
                </a:solidFill>
                <a:latin typeface="Century Gothic" pitchFamily="34" charset="0"/>
              </a:rPr>
              <a:t>“</a:t>
            </a: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Tocar</a:t>
            </a:r>
            <a:r>
              <a:rPr lang="en-US" sz="3000" dirty="0">
                <a:solidFill>
                  <a:schemeClr val="tx1"/>
                </a:solidFill>
                <a:latin typeface="Century Gothic" pitchFamily="34" charset="0"/>
              </a:rPr>
              <a:t>” y “</a:t>
            </a: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sentir</a:t>
            </a:r>
            <a:r>
              <a:rPr lang="en-US" sz="3000" dirty="0">
                <a:solidFill>
                  <a:schemeClr val="tx1"/>
                </a:solidFill>
                <a:latin typeface="Century Gothic" pitchFamily="34" charset="0"/>
              </a:rPr>
              <a:t>” el </a:t>
            </a:r>
            <a:r>
              <a:rPr lang="en-US" sz="3000" dirty="0" err="1">
                <a:solidFill>
                  <a:schemeClr val="tx1"/>
                </a:solidFill>
                <a:latin typeface="Century Gothic" pitchFamily="34" charset="0"/>
              </a:rPr>
              <a:t>producto</a:t>
            </a:r>
            <a:endParaRPr lang="es-MX" sz="3000" dirty="0">
              <a:solidFill>
                <a:schemeClr val="tx1"/>
              </a:solidFill>
              <a:latin typeface="Century Gothic" pitchFamily="34" charset="0"/>
            </a:endParaRPr>
          </a:p>
          <a:p>
            <a:pPr lvl="0" fontAlgn="base">
              <a:buFont typeface="Courier New" pitchFamily="49" charset="0"/>
              <a:buChar char="o"/>
            </a:pPr>
            <a:r>
              <a:rPr lang="es-MX" sz="3000" dirty="0">
                <a:solidFill>
                  <a:schemeClr val="tx1"/>
                </a:solidFill>
                <a:latin typeface="Century Gothic" pitchFamily="34" charset="0"/>
              </a:rPr>
              <a:t>Personal de ventas desplegado en puntos específicos</a:t>
            </a:r>
          </a:p>
          <a:p>
            <a:endParaRPr lang="es-MX" sz="12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836712"/>
            <a:ext cx="3600400" cy="114300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5400" b="1" dirty="0" err="1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Esquina</a:t>
            </a:r>
            <a:endParaRPr lang="es-MX" sz="5400" b="1" dirty="0">
              <a:solidFill>
                <a:schemeClr val="bg1"/>
              </a:solidFill>
              <a:latin typeface="Caviar Dreams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628800"/>
            <a:ext cx="6588224" cy="4638779"/>
          </a:xfrm>
        </p:spPr>
      </p:pic>
    </p:spTree>
    <p:extLst>
      <p:ext uri="{BB962C8B-B14F-4D97-AF65-F5344CB8AC3E}">
        <p14:creationId xmlns:p14="http://schemas.microsoft.com/office/powerpoint/2010/main" val="14566961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45432"/>
            <a:ext cx="7772767" cy="5112568"/>
          </a:xfr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64704"/>
            <a:ext cx="4139952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5400" b="1" dirty="0" err="1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Península</a:t>
            </a:r>
            <a:endParaRPr lang="es-MX" sz="5400" b="1" dirty="0">
              <a:solidFill>
                <a:schemeClr val="bg1"/>
              </a:solidFill>
              <a:latin typeface="Caviar Dreams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0376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36512" y="404664"/>
            <a:ext cx="3466728" cy="1143000"/>
          </a:xfrm>
          <a:solidFill>
            <a:srgbClr val="66FF66"/>
          </a:solidFill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Caviar Dreams" pitchFamily="34" charset="0"/>
                <a:cs typeface="Times New Roman" panose="02020603050405020304" pitchFamily="18" charset="0"/>
              </a:rPr>
              <a:t>Isla</a:t>
            </a:r>
            <a:endParaRPr lang="es-MX" sz="5400" b="1" dirty="0">
              <a:solidFill>
                <a:schemeClr val="bg1"/>
              </a:solidFill>
              <a:latin typeface="Caviar Dreams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94077"/>
            <a:ext cx="7354912" cy="4903275"/>
          </a:xfrm>
        </p:spPr>
      </p:pic>
    </p:spTree>
    <p:extLst>
      <p:ext uri="{BB962C8B-B14F-4D97-AF65-F5344CB8AC3E}">
        <p14:creationId xmlns:p14="http://schemas.microsoft.com/office/powerpoint/2010/main" val="3444360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340768"/>
            <a:ext cx="9144000" cy="1470025"/>
          </a:xfrm>
          <a:solidFill>
            <a:srgbClr val="66FF99"/>
          </a:solidFill>
        </p:spPr>
        <p:txBody>
          <a:bodyPr>
            <a:noAutofit/>
          </a:bodyPr>
          <a:lstStyle/>
          <a:p>
            <a:r>
              <a:rPr lang="es-MX" sz="7200" b="1" dirty="0">
                <a:solidFill>
                  <a:schemeClr val="bg1"/>
                </a:solidFill>
                <a:latin typeface="Caviar Dreams" pitchFamily="34" charset="0"/>
                <a:ea typeface="Adobe Myungjo Std M" pitchFamily="18" charset="-128"/>
              </a:rPr>
              <a:t>Publicidad en ferias</a:t>
            </a:r>
          </a:p>
        </p:txBody>
      </p:sp>
      <p:pic>
        <p:nvPicPr>
          <p:cNvPr id="1028" name="Picture 4" descr="http://fotos.lahora.com.ec/cache/1/10/10b/10b0/feria-tecnologica-y-sostenible-20120113031230-10b0bedac99b5fa8221b8ad53be7b01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429000"/>
            <a:ext cx="4716523" cy="314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51197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estioncultura.cervantes.es/COMUNES/21786_I_RAE_color_Cultuwe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607" y="5103402"/>
            <a:ext cx="4176464" cy="167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60648"/>
            <a:ext cx="5364088" cy="114300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s-MX" sz="4800" b="1" dirty="0">
                <a:solidFill>
                  <a:schemeClr val="bg1"/>
                </a:solidFill>
                <a:latin typeface="Caviar Dreams" pitchFamily="34" charset="0"/>
              </a:rPr>
              <a:t>R.A.E. Feria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844824"/>
            <a:ext cx="8291264" cy="3052936"/>
          </a:xfrm>
          <a:solidFill>
            <a:srgbClr val="009999"/>
          </a:solidFill>
        </p:spPr>
        <p:txBody>
          <a:bodyPr>
            <a:normAutofit/>
          </a:bodyPr>
          <a:lstStyle/>
          <a:p>
            <a:pPr algn="just">
              <a:buFont typeface="Courier New" pitchFamily="49" charset="0"/>
              <a:buChar char="o"/>
            </a:pPr>
            <a:r>
              <a:rPr lang="es-MX" sz="2000" dirty="0">
                <a:latin typeface="Century Gothic" pitchFamily="34" charset="0"/>
              </a:rPr>
              <a:t>5. f. Conjunto de instalaciones recreativas, como carruseles, circos, casetas de tiro al blanco, etc., y de puestos de venta de dulces y de chucherías, que, con ocasión de determinadas fiestas, se montan en las poblaciones.</a:t>
            </a:r>
          </a:p>
          <a:p>
            <a:pPr algn="just"/>
            <a:endParaRPr lang="es-MX" sz="2000" dirty="0">
              <a:latin typeface="Century Gothic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s-MX" sz="2000" dirty="0">
                <a:latin typeface="Century Gothic" pitchFamily="34" charset="0"/>
              </a:rPr>
              <a:t>6. f. Instalación donde se exponen los productos de un solo ramo industrial o comercial, como libros, muebles, juguetes, etc., para su promoción y venta.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6838626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04664"/>
            <a:ext cx="6228184" cy="1143000"/>
          </a:xfrm>
          <a:solidFill>
            <a:srgbClr val="66FF99"/>
          </a:solidFill>
        </p:spPr>
        <p:txBody>
          <a:bodyPr/>
          <a:lstStyle/>
          <a:p>
            <a:r>
              <a:rPr lang="es-MX" b="1" dirty="0">
                <a:solidFill>
                  <a:schemeClr val="bg1"/>
                </a:solidFill>
                <a:latin typeface="Caviar Dreams" pitchFamily="34" charset="0"/>
              </a:rPr>
              <a:t>Tipos de ferias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2060848"/>
            <a:ext cx="8784976" cy="4608512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es-MX" sz="1800" b="1" dirty="0">
                <a:latin typeface="Century Gothic" pitchFamily="34" charset="0"/>
              </a:rPr>
              <a:t>Locales, nacionales o internacionales.</a:t>
            </a:r>
          </a:p>
          <a:p>
            <a:pPr>
              <a:buFont typeface="Courier New" pitchFamily="49" charset="0"/>
              <a:buChar char="o"/>
            </a:pPr>
            <a:endParaRPr lang="es-MX" sz="1800" b="1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MX" sz="1800" b="1" dirty="0">
                <a:latin typeface="Century Gothic" pitchFamily="34" charset="0"/>
              </a:rPr>
              <a:t>Grandes, medianas o pequeñas.</a:t>
            </a:r>
          </a:p>
          <a:p>
            <a:pPr>
              <a:buFont typeface="Courier New" pitchFamily="49" charset="0"/>
              <a:buChar char="o"/>
            </a:pPr>
            <a:endParaRPr lang="es-MX" sz="1800" b="1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MX" sz="1800" b="1" dirty="0">
                <a:latin typeface="Century Gothic" pitchFamily="34" charset="0"/>
              </a:rPr>
              <a:t>Anuales o bianuales.</a:t>
            </a:r>
          </a:p>
          <a:p>
            <a:pPr>
              <a:buFont typeface="Courier New" pitchFamily="49" charset="0"/>
              <a:buChar char="o"/>
            </a:pPr>
            <a:endParaRPr lang="es-MX" sz="1800" b="1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MX" sz="1800" b="1" dirty="0">
                <a:latin typeface="Century Gothic" pitchFamily="34" charset="0"/>
              </a:rPr>
              <a:t>Multisectoriales:</a:t>
            </a:r>
            <a:r>
              <a:rPr lang="es-MX" sz="1800" dirty="0">
                <a:latin typeface="Century Gothic" pitchFamily="34" charset="0"/>
              </a:rPr>
              <a:t> Exponen todos tipo de productos y servicios. Son las conocidas ferias de muestras. Suelen tener una mayor superficie y duración, y la asistencia de visitantes es masiva.</a:t>
            </a:r>
          </a:p>
          <a:p>
            <a:pPr>
              <a:buFont typeface="Courier New" pitchFamily="49" charset="0"/>
              <a:buChar char="o"/>
            </a:pPr>
            <a:endParaRPr lang="es-MX" sz="18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MX" sz="1800" b="1" dirty="0">
                <a:latin typeface="Century Gothic" pitchFamily="34" charset="0"/>
              </a:rPr>
              <a:t>Especializadas: </a:t>
            </a:r>
            <a:r>
              <a:rPr lang="es-MX" sz="1800" dirty="0">
                <a:latin typeface="Century Gothic" pitchFamily="34" charset="0"/>
              </a:rPr>
              <a:t>Los productos o servicios que exponen corresponden a un sector determinado.</a:t>
            </a:r>
          </a:p>
          <a:p>
            <a:pPr>
              <a:buFont typeface="Courier New" pitchFamily="49" charset="0"/>
              <a:buChar char="o"/>
            </a:pPr>
            <a:endParaRPr lang="es-MX" sz="1800" dirty="0">
              <a:latin typeface="Century Gothic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es-MX" sz="1800" b="1" dirty="0">
                <a:latin typeface="Century Gothic" pitchFamily="34" charset="0"/>
              </a:rPr>
              <a:t>Profesionales: </a:t>
            </a:r>
            <a:r>
              <a:rPr lang="es-MX" sz="1800" dirty="0">
                <a:latin typeface="Century Gothic" pitchFamily="34" charset="0"/>
              </a:rPr>
              <a:t>sólo admiten visitas de profesionales del sector.</a:t>
            </a:r>
          </a:p>
          <a:p>
            <a:pPr marL="514350" indent="-514350">
              <a:buFont typeface="+mj-lt"/>
              <a:buAutoNum type="arabicPeriod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6960654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comohacermarketingporinternet.com/wp-content/uploads/2014/02/Como-comunicarse-con-clientes-potencial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93095"/>
            <a:ext cx="3419872" cy="2564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60648"/>
            <a:ext cx="5220072" cy="1143000"/>
          </a:xfrm>
          <a:solidFill>
            <a:srgbClr val="66FF66"/>
          </a:solidFill>
        </p:spPr>
        <p:txBody>
          <a:bodyPr>
            <a:normAutofit/>
          </a:bodyPr>
          <a:lstStyle/>
          <a:p>
            <a:r>
              <a:rPr lang="es-MX" sz="4800" b="1" dirty="0">
                <a:solidFill>
                  <a:schemeClr val="bg1"/>
                </a:solidFill>
                <a:latin typeface="Caviar Dreams" pitchFamily="34" charset="0"/>
              </a:rPr>
              <a:t>Potencial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226337" y="1556792"/>
            <a:ext cx="6442007" cy="324036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es-MX" sz="2400" dirty="0">
                <a:latin typeface="Century Gothic" pitchFamily="34" charset="0"/>
              </a:rPr>
              <a:t>Acceso a clientes potenciales. Nuevas oportunidades.</a:t>
            </a:r>
          </a:p>
          <a:p>
            <a:pPr>
              <a:buFont typeface="Courier New" pitchFamily="49" charset="0"/>
              <a:buChar char="o"/>
            </a:pPr>
            <a:r>
              <a:rPr lang="es-MX" sz="2400" dirty="0">
                <a:latin typeface="Century Gothic" pitchFamily="34" charset="0"/>
              </a:rPr>
              <a:t>Fechas concentradas.   </a:t>
            </a:r>
          </a:p>
          <a:p>
            <a:pPr>
              <a:buFont typeface="Courier New" pitchFamily="49" charset="0"/>
              <a:buChar char="o"/>
            </a:pPr>
            <a:r>
              <a:rPr lang="es-MX" sz="2400" dirty="0">
                <a:latin typeface="Century Gothic" pitchFamily="34" charset="0"/>
              </a:rPr>
              <a:t>Espacio propio.</a:t>
            </a:r>
          </a:p>
          <a:p>
            <a:pPr>
              <a:buFont typeface="Courier New" pitchFamily="49" charset="0"/>
              <a:buChar char="o"/>
            </a:pPr>
            <a:r>
              <a:rPr lang="es-MX" sz="2400" dirty="0">
                <a:latin typeface="Century Gothic" pitchFamily="34" charset="0"/>
              </a:rPr>
              <a:t>Exposición del producto real.</a:t>
            </a:r>
          </a:p>
          <a:p>
            <a:pPr>
              <a:buFont typeface="Courier New" pitchFamily="49" charset="0"/>
              <a:buChar char="o"/>
            </a:pPr>
            <a:r>
              <a:rPr lang="es-MX" sz="2400" dirty="0">
                <a:latin typeface="Century Gothic" pitchFamily="34" charset="0"/>
              </a:rPr>
              <a:t>Compra concentrada en un lugar.</a:t>
            </a:r>
          </a:p>
          <a:p>
            <a:pPr>
              <a:buFont typeface="Courier New" pitchFamily="49" charset="0"/>
              <a:buChar char="o"/>
            </a:pPr>
            <a:r>
              <a:rPr lang="es-MX" sz="2400" dirty="0">
                <a:latin typeface="Century Gothic" pitchFamily="34" charset="0"/>
              </a:rPr>
              <a:t>Ventas con costes competitivos</a:t>
            </a:r>
            <a:r>
              <a:rPr lang="es-MX" dirty="0"/>
              <a:t>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0800742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7668344" cy="114300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s-MX" b="1" dirty="0">
                <a:solidFill>
                  <a:schemeClr val="bg1"/>
                </a:solidFill>
                <a:latin typeface="Caviar Dreams" pitchFamily="34" charset="0"/>
              </a:rPr>
              <a:t>Selección de feria adecuada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3672408"/>
          </a:xfrm>
          <a:solidFill>
            <a:srgbClr val="66FF99"/>
          </a:solidFill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endParaRPr lang="es-MX" sz="1800" b="1" dirty="0">
              <a:latin typeface="Century Gothic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1800" b="1" dirty="0">
                <a:latin typeface="Century Gothic" pitchFamily="34" charset="0"/>
              </a:rPr>
              <a:t>Estableciendo criterios para analizar las diferentes ferias</a:t>
            </a:r>
            <a:r>
              <a:rPr lang="es-MX" sz="1800" dirty="0">
                <a:latin typeface="Century Gothic" pitchFamily="34" charset="0"/>
              </a:rPr>
              <a:t>.</a:t>
            </a:r>
          </a:p>
          <a:p>
            <a:pPr marL="0" indent="0" algn="just">
              <a:buNone/>
            </a:pPr>
            <a:r>
              <a:rPr lang="es-MX" sz="1800" dirty="0">
                <a:latin typeface="Century Gothic" pitchFamily="34" charset="0"/>
              </a:rPr>
              <a:t>¿Cuáles son los objetivos específicos de la feria? ¿Cuál es nuestro mercado objetivo? ¿Cuál es la feria que más atrae a nuestros mejores clientes? ¿Se adapta la feria a nuestra programación de producción? 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es-MX" sz="1800" dirty="0">
              <a:latin typeface="Century Gothic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1800" dirty="0">
                <a:latin typeface="Century Gothic" pitchFamily="34" charset="0"/>
              </a:rPr>
              <a:t> </a:t>
            </a:r>
            <a:r>
              <a:rPr lang="es-MX" sz="1800" b="1" dirty="0">
                <a:latin typeface="Century Gothic" pitchFamily="34" charset="0"/>
              </a:rPr>
              <a:t>Analizando las ferias nuevas y las pasadas. Los tiempos, las tendencias y los mercados cambian.</a:t>
            </a:r>
          </a:p>
          <a:p>
            <a:pPr marL="0" indent="0" algn="just">
              <a:buNone/>
            </a:pPr>
            <a:r>
              <a:rPr lang="es-MX" sz="1800" dirty="0">
                <a:latin typeface="Century Gothic" pitchFamily="34" charset="0"/>
              </a:rPr>
              <a:t>¿Cuántos años lleva celebrándose la feria? ¿Cuál es el perfil de los visitantes? ¿Cuál es su plan de comunicación? ¿Se auditan los resultados? ¿Cuántas y qué empresas han participado con anterioridad? ¿Qué opinan de la feria? </a:t>
            </a:r>
          </a:p>
        </p:txBody>
      </p:sp>
      <p:grpSp>
        <p:nvGrpSpPr>
          <p:cNvPr id="4" name="3 Grupo"/>
          <p:cNvGrpSpPr/>
          <p:nvPr/>
        </p:nvGrpSpPr>
        <p:grpSpPr>
          <a:xfrm>
            <a:off x="5940152" y="5517232"/>
            <a:ext cx="2883570" cy="1190046"/>
            <a:chOff x="5940152" y="5517232"/>
            <a:chExt cx="2883570" cy="1190046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2" t="16270" r="57051" b="52777"/>
            <a:stretch/>
          </p:blipFill>
          <p:spPr bwMode="auto">
            <a:xfrm>
              <a:off x="5940152" y="5517232"/>
              <a:ext cx="2883570" cy="1190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 descr="C:\Users\casa\Downloads\nike-2-51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7954" y="6379817"/>
              <a:ext cx="267562" cy="267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7514647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es.community.dell.com/resized-image/__size/550x0/__key/communityserver-blogs-components-weblogfiles/00-00-00-00-04/CloudMissionCritical_5F00_Post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68760"/>
            <a:ext cx="2808781" cy="235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60648"/>
            <a:ext cx="385192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s-MX" sz="5400" b="1" dirty="0">
                <a:solidFill>
                  <a:schemeClr val="bg1"/>
                </a:solidFill>
                <a:latin typeface="Caviar Dreams" pitchFamily="34" charset="0"/>
              </a:rPr>
              <a:t>Pre-feria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5987008" cy="4997151"/>
          </a:xfrm>
          <a:solidFill>
            <a:srgbClr val="FFFF66"/>
          </a:solidFill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</a:rPr>
              <a:t>Definición de objetivos.</a:t>
            </a:r>
          </a:p>
          <a:p>
            <a:pPr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</a:rPr>
              <a:t>Selección de la feria.</a:t>
            </a:r>
          </a:p>
          <a:p>
            <a:pPr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</a:rPr>
              <a:t>Elaboración del presupuesto.</a:t>
            </a:r>
          </a:p>
          <a:p>
            <a:pPr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</a:rPr>
              <a:t>Identificación del público objetivo.</a:t>
            </a:r>
          </a:p>
          <a:p>
            <a:pPr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</a:rPr>
              <a:t>Elección de los productos a exponer.</a:t>
            </a:r>
          </a:p>
          <a:p>
            <a:pPr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</a:rPr>
              <a:t>Diseño del plan de comunicación.</a:t>
            </a:r>
          </a:p>
          <a:p>
            <a:pPr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</a:rPr>
              <a:t>Elección, formación y coordinación del personal.</a:t>
            </a:r>
          </a:p>
          <a:p>
            <a:pPr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</a:rPr>
              <a:t>El stand y la contratación de servicios.</a:t>
            </a:r>
          </a:p>
          <a:p>
            <a:pPr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</a:rPr>
              <a:t>Organización del calendario.</a:t>
            </a:r>
          </a:p>
          <a:p>
            <a:pPr>
              <a:buFont typeface="Courier New" pitchFamily="49" charset="0"/>
              <a:buChar char="o"/>
            </a:pPr>
            <a:r>
              <a:rPr lang="es-MX" sz="2200" dirty="0">
                <a:latin typeface="Century Gothic" pitchFamily="34" charset="0"/>
              </a:rPr>
              <a:t>Generación de contactos comerciales.</a:t>
            </a:r>
          </a:p>
          <a:p>
            <a:endParaRPr lang="es-MX" dirty="0"/>
          </a:p>
        </p:txBody>
      </p:sp>
      <p:pic>
        <p:nvPicPr>
          <p:cNvPr id="5124" name="Picture 4" descr="http://www.antiaginggroupbarcelona.com/wp-content/uploads/2010/12/checklist-310x2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509120"/>
            <a:ext cx="2952750" cy="2209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27196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7452320" cy="1143000"/>
          </a:xfrm>
          <a:solidFill>
            <a:srgbClr val="FF00FF"/>
          </a:solidFill>
        </p:spPr>
        <p:txBody>
          <a:bodyPr>
            <a:normAutofit fontScale="90000"/>
          </a:bodyPr>
          <a:lstStyle/>
          <a:p>
            <a:r>
              <a:rPr lang="es-MX" b="1" dirty="0">
                <a:solidFill>
                  <a:schemeClr val="bg1"/>
                </a:solidFill>
                <a:latin typeface="Caviar Dreams" pitchFamily="34" charset="0"/>
              </a:rPr>
              <a:t>Crear plan de comunicación</a:t>
            </a:r>
          </a:p>
        </p:txBody>
      </p:sp>
      <p:pic>
        <p:nvPicPr>
          <p:cNvPr id="6146" name="Picture 2" descr="http://cibilbao.com/files/2013/05/comercios_innovadores_bilbao_video_de_la_semana_expectacion_concentracion_interactividad_premio_samsung_4_estacion_tren_zuric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04316"/>
            <a:ext cx="4392488" cy="294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6491064" cy="175679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85000" lnSpcReduction="10000"/>
          </a:bodyPr>
          <a:lstStyle/>
          <a:p>
            <a:pPr>
              <a:buFont typeface="Courier New" pitchFamily="49" charset="0"/>
              <a:buChar char="o"/>
            </a:pPr>
            <a:r>
              <a:rPr lang="es-MX" sz="2400" dirty="0">
                <a:latin typeface="Century Gothic" pitchFamily="34" charset="0"/>
              </a:rPr>
              <a:t>Generar expectación y entusiasmo hacia la feria.</a:t>
            </a:r>
          </a:p>
          <a:p>
            <a:pPr>
              <a:buFont typeface="Courier New" pitchFamily="49" charset="0"/>
              <a:buChar char="o"/>
            </a:pPr>
            <a:r>
              <a:rPr lang="es-MX" sz="2400" dirty="0">
                <a:latin typeface="Century Gothic" pitchFamily="34" charset="0"/>
              </a:rPr>
              <a:t>Motivar a los clientes actuales y potenciales.</a:t>
            </a:r>
          </a:p>
          <a:p>
            <a:pPr>
              <a:buFont typeface="Courier New" pitchFamily="49" charset="0"/>
              <a:buChar char="o"/>
            </a:pPr>
            <a:r>
              <a:rPr lang="es-MX" sz="2400" dirty="0">
                <a:latin typeface="Century Gothic" pitchFamily="34" charset="0"/>
              </a:rPr>
              <a:t>Atraer a visitantes al stand.</a:t>
            </a:r>
          </a:p>
          <a:p>
            <a:pPr>
              <a:buFont typeface="Courier New" pitchFamily="49" charset="0"/>
              <a:buChar char="o"/>
            </a:pPr>
            <a:r>
              <a:rPr lang="es-MX" sz="2400" dirty="0">
                <a:latin typeface="Century Gothic" pitchFamily="34" charset="0"/>
              </a:rPr>
              <a:t>Alargar el efecto de la feria.</a:t>
            </a:r>
          </a:p>
          <a:p>
            <a:endParaRPr lang="es-MX" dirty="0"/>
          </a:p>
        </p:txBody>
      </p:sp>
      <p:pic>
        <p:nvPicPr>
          <p:cNvPr id="6147" name="Picture 3" descr="C:\Users\casa\Downloads\700-71-13712107673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05064"/>
            <a:ext cx="4030586" cy="16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016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5004048" cy="1556792"/>
          </a:xfrm>
          <a:prstGeom prst="flowChartProcess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b="1" dirty="0">
                <a:latin typeface="Caviar Dreams" pitchFamily="34" charset="0"/>
              </a:rPr>
              <a:t>Ventajas de la Publicidad BTL</a:t>
            </a:r>
          </a:p>
        </p:txBody>
      </p:sp>
      <p:sp>
        <p:nvSpPr>
          <p:cNvPr id="8" name="7 Proceso"/>
          <p:cNvSpPr/>
          <p:nvPr/>
        </p:nvSpPr>
        <p:spPr>
          <a:xfrm>
            <a:off x="1403648" y="2276872"/>
            <a:ext cx="7056784" cy="4176464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fontAlgn="base">
              <a:lnSpc>
                <a:spcPct val="150000"/>
              </a:lnSpc>
            </a:pP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1. Existe una relación personalizada: el cliente tiene un contacto directo con el producto</a:t>
            </a:r>
          </a:p>
          <a:p>
            <a:pPr fontAlgn="base">
              <a:lnSpc>
                <a:spcPct val="150000"/>
              </a:lnSpc>
            </a:pP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2. Se recibe un </a:t>
            </a:r>
            <a:r>
              <a:rPr lang="es-MX" dirty="0" err="1">
                <a:solidFill>
                  <a:schemeClr val="tx1"/>
                </a:solidFill>
                <a:latin typeface="Century Gothic" pitchFamily="34" charset="0"/>
              </a:rPr>
              <a:t>feedback</a:t>
            </a: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 (retroalimentación) en menor tiempo que con una de ATL.</a:t>
            </a:r>
          </a:p>
          <a:p>
            <a:pPr fontAlgn="base">
              <a:lnSpc>
                <a:spcPct val="150000"/>
              </a:lnSpc>
            </a:pP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3. La cercanía con el público y el grado de impacto es mayor</a:t>
            </a:r>
          </a:p>
          <a:p>
            <a:pPr>
              <a:lnSpc>
                <a:spcPct val="150000"/>
              </a:lnSpc>
            </a:pP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4. Crear un buen mensaje</a:t>
            </a:r>
          </a:p>
          <a:p>
            <a:pPr>
              <a:lnSpc>
                <a:spcPct val="150000"/>
              </a:lnSpc>
            </a:pP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5. Búsqueda de nuevos medios y puntos de contacto con el consumidor</a:t>
            </a:r>
          </a:p>
          <a:p>
            <a:pPr>
              <a:lnSpc>
                <a:spcPct val="150000"/>
              </a:lnSpc>
            </a:pP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6. Tiene un bajo costo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3995936" cy="1143000"/>
          </a:xfrm>
          <a:solidFill>
            <a:srgbClr val="009999"/>
          </a:solidFill>
        </p:spPr>
        <p:txBody>
          <a:bodyPr>
            <a:normAutofit/>
          </a:bodyPr>
          <a:lstStyle/>
          <a:p>
            <a:r>
              <a:rPr lang="es-MX" sz="5400" b="1" dirty="0">
                <a:solidFill>
                  <a:schemeClr val="bg1"/>
                </a:solidFill>
                <a:latin typeface="Caviar Dreams" pitchFamily="34" charset="0"/>
              </a:rPr>
              <a:t>Acciones</a:t>
            </a:r>
          </a:p>
        </p:txBody>
      </p:sp>
      <p:pic>
        <p:nvPicPr>
          <p:cNvPr id="7170" name="Picture 2" descr="https://climaypescaenchile.files.wordpress.com/2014/07/meeti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77072"/>
            <a:ext cx="3455690" cy="2581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772816"/>
            <a:ext cx="4248472" cy="5085184"/>
          </a:xfrm>
          <a:solidFill>
            <a:srgbClr val="66FF66"/>
          </a:solidFill>
        </p:spPr>
        <p:txBody>
          <a:bodyPr>
            <a:normAutofit fontScale="92500" lnSpcReduction="20000"/>
          </a:bodyPr>
          <a:lstStyle/>
          <a:p>
            <a:pPr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Invitación personal.</a:t>
            </a:r>
          </a:p>
          <a:p>
            <a:pPr>
              <a:buFont typeface="Courier New" pitchFamily="49" charset="0"/>
              <a:buChar char="o"/>
            </a:pPr>
            <a:r>
              <a:rPr lang="es-MX" sz="2800" dirty="0" err="1">
                <a:latin typeface="Century Gothic" pitchFamily="34" charset="0"/>
              </a:rPr>
              <a:t>Telemarketing</a:t>
            </a:r>
            <a:r>
              <a:rPr lang="es-MX" sz="2800" dirty="0">
                <a:latin typeface="Century Gothic" pitchFamily="34" charset="0"/>
              </a:rPr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Stand.</a:t>
            </a:r>
          </a:p>
          <a:p>
            <a:pPr>
              <a:buFont typeface="Courier New" pitchFamily="49" charset="0"/>
              <a:buChar char="o"/>
            </a:pPr>
            <a:r>
              <a:rPr lang="es-MX" sz="2800" dirty="0" err="1">
                <a:latin typeface="Century Gothic" pitchFamily="34" charset="0"/>
              </a:rPr>
              <a:t>Mailings</a:t>
            </a:r>
            <a:r>
              <a:rPr lang="es-MX" sz="2800" dirty="0">
                <a:latin typeface="Century Gothic" pitchFamily="34" charset="0"/>
              </a:rPr>
              <a:t>/ e-</a:t>
            </a:r>
            <a:r>
              <a:rPr lang="es-MX" sz="2800" dirty="0" err="1">
                <a:latin typeface="Century Gothic" pitchFamily="34" charset="0"/>
              </a:rPr>
              <a:t>mailings</a:t>
            </a:r>
            <a:r>
              <a:rPr lang="es-MX" sz="2800" dirty="0">
                <a:latin typeface="Century Gothic" pitchFamily="34" charset="0"/>
              </a:rPr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Página web.</a:t>
            </a:r>
          </a:p>
          <a:p>
            <a:pPr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Redes sociales.</a:t>
            </a:r>
          </a:p>
          <a:p>
            <a:pPr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Notas de prensa.</a:t>
            </a:r>
          </a:p>
          <a:p>
            <a:pPr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Publicidad.</a:t>
            </a:r>
          </a:p>
          <a:p>
            <a:pPr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Correspondencia/ e-mails corporativos.</a:t>
            </a:r>
          </a:p>
          <a:p>
            <a:pPr>
              <a:buFont typeface="Courier New" pitchFamily="49" charset="0"/>
              <a:buChar char="o"/>
            </a:pPr>
            <a:r>
              <a:rPr lang="es-MX" sz="2800" dirty="0" err="1">
                <a:latin typeface="Century Gothic" pitchFamily="34" charset="0"/>
              </a:rPr>
              <a:t>Newsletters</a:t>
            </a:r>
            <a:r>
              <a:rPr lang="es-MX" sz="2800" dirty="0">
                <a:latin typeface="Century Gothic" pitchFamily="34" charset="0"/>
              </a:rPr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es-MX" sz="2800" dirty="0">
                <a:latin typeface="Century Gothic" pitchFamily="34" charset="0"/>
              </a:rPr>
              <a:t>Eventos.</a:t>
            </a:r>
          </a:p>
          <a:p>
            <a:endParaRPr lang="es-MX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0" r="31830" b="10625"/>
          <a:stretch/>
        </p:blipFill>
        <p:spPr bwMode="auto">
          <a:xfrm>
            <a:off x="4445363" y="980728"/>
            <a:ext cx="4591133" cy="2863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290810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VALERIARB\Downloads\banners_blog_HIMOKI-06.png"/>
          <p:cNvPicPr>
            <a:picLocks noChangeAspect="1" noChangeArrowheads="1"/>
          </p:cNvPicPr>
          <p:nvPr/>
        </p:nvPicPr>
        <p:blipFill>
          <a:blip r:embed="rId2" cstate="print"/>
          <a:srcRect r="201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Proceso"/>
          <p:cNvSpPr/>
          <p:nvPr/>
        </p:nvSpPr>
        <p:spPr>
          <a:xfrm>
            <a:off x="251520" y="2348880"/>
            <a:ext cx="6624736" cy="2160240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b="1" dirty="0">
                <a:solidFill>
                  <a:schemeClr val="tx1"/>
                </a:solidFill>
                <a:latin typeface="Caviar Dreams" pitchFamily="34" charset="0"/>
              </a:rPr>
              <a:t>¡GRACIAS POR SU ATENCIÓN 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Proceso"/>
          <p:cNvSpPr/>
          <p:nvPr/>
        </p:nvSpPr>
        <p:spPr>
          <a:xfrm>
            <a:off x="0" y="404664"/>
            <a:ext cx="5004048" cy="1556792"/>
          </a:xfrm>
          <a:prstGeom prst="flowChartProcess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b="1" dirty="0">
                <a:latin typeface="Caviar Dreams" pitchFamily="34" charset="0"/>
              </a:rPr>
              <a:t>Ventajas de la Publicidad BTL</a:t>
            </a:r>
          </a:p>
        </p:txBody>
      </p:sp>
      <p:sp>
        <p:nvSpPr>
          <p:cNvPr id="8" name="7 Proceso"/>
          <p:cNvSpPr/>
          <p:nvPr/>
        </p:nvSpPr>
        <p:spPr>
          <a:xfrm>
            <a:off x="1403648" y="2276872"/>
            <a:ext cx="7056784" cy="4176464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s-MX" sz="1900" dirty="0">
                <a:solidFill>
                  <a:schemeClr val="tx1"/>
                </a:solidFill>
                <a:latin typeface="Century Gothic" pitchFamily="34" charset="0"/>
              </a:rPr>
              <a:t>7. Es versátil y flexible</a:t>
            </a:r>
          </a:p>
          <a:p>
            <a:pPr>
              <a:lnSpc>
                <a:spcPct val="150000"/>
              </a:lnSpc>
            </a:pPr>
            <a:r>
              <a:rPr lang="es-MX" sz="1900" dirty="0">
                <a:solidFill>
                  <a:schemeClr val="tx1"/>
                </a:solidFill>
                <a:latin typeface="Century Gothic" pitchFamily="34" charset="0"/>
              </a:rPr>
              <a:t> 8. Es posible posicionar mensajes de forma segmentada. </a:t>
            </a:r>
          </a:p>
          <a:p>
            <a:pPr>
              <a:lnSpc>
                <a:spcPct val="150000"/>
              </a:lnSpc>
            </a:pPr>
            <a:r>
              <a:rPr lang="es-MX" sz="1900" dirty="0">
                <a:solidFill>
                  <a:schemeClr val="tx1"/>
                </a:solidFill>
                <a:latin typeface="Century Gothic" pitchFamily="34" charset="0"/>
              </a:rPr>
              <a:t> 9. amplia gama de posibilidades para llegar a un público</a:t>
            </a:r>
          </a:p>
          <a:p>
            <a:pPr fontAlgn="base">
              <a:lnSpc>
                <a:spcPct val="150000"/>
              </a:lnSpc>
            </a:pPr>
            <a:r>
              <a:rPr lang="es-MX" sz="1900" dirty="0">
                <a:solidFill>
                  <a:schemeClr val="tx1"/>
                </a:solidFill>
                <a:latin typeface="Century Gothic" pitchFamily="34" charset="0"/>
              </a:rPr>
              <a:t>10. Humaniza las marcas y las vuelve cercanas</a:t>
            </a:r>
          </a:p>
          <a:p>
            <a:pPr fontAlgn="base">
              <a:lnSpc>
                <a:spcPct val="150000"/>
              </a:lnSpc>
            </a:pPr>
            <a:r>
              <a:rPr lang="es-MX" sz="1900" dirty="0">
                <a:solidFill>
                  <a:schemeClr val="tx1"/>
                </a:solidFill>
                <a:latin typeface="Century Gothic" pitchFamily="34" charset="0"/>
              </a:rPr>
              <a:t>11. Es publicidad exterior, </a:t>
            </a:r>
            <a:r>
              <a:rPr lang="es-MX" sz="1900" dirty="0" err="1">
                <a:solidFill>
                  <a:schemeClr val="tx1"/>
                </a:solidFill>
                <a:latin typeface="Century Gothic" pitchFamily="34" charset="0"/>
              </a:rPr>
              <a:t>telemercadeo</a:t>
            </a:r>
            <a:r>
              <a:rPr lang="es-MX" sz="1900" dirty="0">
                <a:solidFill>
                  <a:schemeClr val="tx1"/>
                </a:solidFill>
                <a:latin typeface="Century Gothic" pitchFamily="34" charset="0"/>
              </a:rPr>
              <a:t> y cualquier otro medio ingenioso y creativo</a:t>
            </a:r>
          </a:p>
          <a:p>
            <a:pPr>
              <a:lnSpc>
                <a:spcPct val="150000"/>
              </a:lnSpc>
            </a:pPr>
            <a:r>
              <a:rPr lang="es-MX" sz="1900" dirty="0">
                <a:solidFill>
                  <a:schemeClr val="tx1"/>
                </a:solidFill>
                <a:latin typeface="Century Gothic" pitchFamily="34" charset="0"/>
              </a:rPr>
              <a:t>12. Una agencia BTL no depende de los medios masivos, posee más libertad para adoptar canales de comunicación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http://www.camionetica.com/wp-content/uploads/2011/07/Branding-3-Luckyr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60648"/>
            <a:ext cx="3240023" cy="2157856"/>
          </a:xfrm>
          <a:prstGeom prst="rect">
            <a:avLst/>
          </a:prstGeom>
          <a:noFill/>
        </p:spPr>
      </p:pic>
      <p:sp>
        <p:nvSpPr>
          <p:cNvPr id="6" name="5 Proceso"/>
          <p:cNvSpPr/>
          <p:nvPr/>
        </p:nvSpPr>
        <p:spPr>
          <a:xfrm>
            <a:off x="0" y="404664"/>
            <a:ext cx="5004048" cy="1556792"/>
          </a:xfrm>
          <a:prstGeom prst="flowChartProcess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b="1" dirty="0">
                <a:latin typeface="Caviar Dreams" pitchFamily="34" charset="0"/>
              </a:rPr>
              <a:t>Desventajas de la Publicidad BTL</a:t>
            </a:r>
          </a:p>
        </p:txBody>
      </p:sp>
      <p:sp>
        <p:nvSpPr>
          <p:cNvPr id="8" name="7 Proceso"/>
          <p:cNvSpPr/>
          <p:nvPr/>
        </p:nvSpPr>
        <p:spPr>
          <a:xfrm>
            <a:off x="179512" y="2636912"/>
            <a:ext cx="7704856" cy="3960440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/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1.Requiere cada día de más especialización y asignación de presupuestos</a:t>
            </a:r>
          </a:p>
          <a:p>
            <a:pPr algn="just" fontAlgn="base"/>
            <a:br>
              <a:rPr lang="es-MX" dirty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2. Algunos medios impresos son de muy bajo nivel de recepción </a:t>
            </a:r>
          </a:p>
          <a:p>
            <a:pPr algn="just" fontAlgn="base"/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algn="just" fontAlgn="base"/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3. La mayoría son de poca duración</a:t>
            </a:r>
          </a:p>
          <a:p>
            <a:pPr algn="just" fontAlgn="base"/>
            <a:endParaRPr lang="es-MX" dirty="0">
              <a:solidFill>
                <a:schemeClr val="tx1"/>
              </a:solidFill>
              <a:latin typeface="Century Gothic" pitchFamily="34" charset="0"/>
            </a:endParaRPr>
          </a:p>
          <a:p>
            <a:pPr algn="just" fontAlgn="base"/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4. El banner es uno de los medios más costosos dentro del BTL</a:t>
            </a:r>
          </a:p>
          <a:p>
            <a:pPr algn="just" fontAlgn="base"/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br>
              <a:rPr lang="es-MX" dirty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5.Pop </a:t>
            </a:r>
            <a:r>
              <a:rPr lang="es-MX" dirty="0" err="1">
                <a:solidFill>
                  <a:schemeClr val="tx1"/>
                </a:solidFill>
                <a:latin typeface="Century Gothic" pitchFamily="34" charset="0"/>
              </a:rPr>
              <a:t>up’s</a:t>
            </a: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 un gran porcentaje de gente los bloquea</a:t>
            </a:r>
          </a:p>
          <a:p>
            <a:pPr algn="just" fontAlgn="base"/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br>
              <a:rPr lang="es-MX" dirty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es-MX" dirty="0">
                <a:solidFill>
                  <a:schemeClr val="tx1"/>
                </a:solidFill>
                <a:latin typeface="Century Gothic" pitchFamily="34" charset="0"/>
              </a:rPr>
              <a:t>6. se necita realmente crear un buen diseño para crear interés </a:t>
            </a:r>
          </a:p>
          <a:p>
            <a:endParaRPr lang="es-MX" sz="12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1850</Words>
  <Application>Microsoft Office PowerPoint</Application>
  <PresentationFormat>Presentación en pantalla (4:3)</PresentationFormat>
  <Paragraphs>297</Paragraphs>
  <Slides>71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71</vt:i4>
      </vt:variant>
    </vt:vector>
  </HeadingPairs>
  <TitlesOfParts>
    <vt:vector size="80" baseType="lpstr">
      <vt:lpstr>Adobe Myungjo Std M</vt:lpstr>
      <vt:lpstr>Arial</vt:lpstr>
      <vt:lpstr>Calibri</vt:lpstr>
      <vt:lpstr>Caviar Dreams</vt:lpstr>
      <vt:lpstr>Century Gothic</vt:lpstr>
      <vt:lpstr>Courier New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Bancas</vt:lpstr>
      <vt:lpstr>Presentación de PowerPoint</vt:lpstr>
      <vt:lpstr>Presentación de PowerPoint</vt:lpstr>
      <vt:lpstr>Presentación de PowerPoint</vt:lpstr>
      <vt:lpstr>PUBLICIDAD MÓVIL </vt:lpstr>
      <vt:lpstr>Perifoneo   </vt:lpstr>
      <vt:lpstr>Vallas Móviles </vt:lpstr>
      <vt:lpstr> Rotulación de autos </vt:lpstr>
      <vt:lpstr>Ventajas</vt:lpstr>
      <vt:lpstr>Publicidad para tu propia empresa (Proovedores)</vt:lpstr>
      <vt:lpstr>Creatividad </vt:lpstr>
      <vt:lpstr>Puede ser sumamente barata</vt:lpstr>
      <vt:lpstr>PRECIOS</vt:lpstr>
      <vt:lpstr>PUBLICIDAD  EN CAMIONES</vt:lpstr>
      <vt:lpstr>VENTAJAS </vt:lpstr>
      <vt:lpstr>CREATIVIDAD </vt:lpstr>
      <vt:lpstr>Presentación de PowerPoint</vt:lpstr>
      <vt:lpstr>CARACTERÍSTICAS  Tipo medallón y Tipo semi integral</vt:lpstr>
      <vt:lpstr>Precios </vt:lpstr>
      <vt:lpstr>Más publicidad móvil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¿Qué es un patrocinio?</vt:lpstr>
      <vt:lpstr>Ventajas</vt:lpstr>
      <vt:lpstr>Desventajas</vt:lpstr>
      <vt:lpstr>Tipos</vt:lpstr>
      <vt:lpstr>Presentación de PowerPoint</vt:lpstr>
      <vt:lpstr>Presentación de PowerPoint</vt:lpstr>
      <vt:lpstr>Stand Publicitario</vt:lpstr>
      <vt:lpstr>Características</vt:lpstr>
      <vt:lpstr>Presentación de PowerPoint</vt:lpstr>
      <vt:lpstr>Tipos de Stands</vt:lpstr>
      <vt:lpstr>Stands Portátil</vt:lpstr>
      <vt:lpstr>Stands Modular</vt:lpstr>
      <vt:lpstr>Stands de Diseño Libre</vt:lpstr>
      <vt:lpstr>Costos Stands</vt:lpstr>
      <vt:lpstr>Esquina</vt:lpstr>
      <vt:lpstr>Península</vt:lpstr>
      <vt:lpstr>Isla</vt:lpstr>
      <vt:lpstr>Publicidad en ferias</vt:lpstr>
      <vt:lpstr>R.A.E. Feria</vt:lpstr>
      <vt:lpstr>Tipos de ferias</vt:lpstr>
      <vt:lpstr>Potencial</vt:lpstr>
      <vt:lpstr>Selección de feria adecuada</vt:lpstr>
      <vt:lpstr>Pre-feria</vt:lpstr>
      <vt:lpstr>Crear plan de comunicación</vt:lpstr>
      <vt:lpstr>Acciones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VALERIARB</dc:creator>
  <cp:lastModifiedBy>Irma Mercado</cp:lastModifiedBy>
  <cp:revision>52</cp:revision>
  <dcterms:created xsi:type="dcterms:W3CDTF">2015-10-26T22:57:50Z</dcterms:created>
  <dcterms:modified xsi:type="dcterms:W3CDTF">2016-09-12T08:57:57Z</dcterms:modified>
</cp:coreProperties>
</file>